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2"/>
  </p:notesMasterIdLst>
  <p:sldIdLst>
    <p:sldId id="256" r:id="rId2"/>
    <p:sldId id="300" r:id="rId3"/>
    <p:sldId id="302" r:id="rId4"/>
    <p:sldId id="301" r:id="rId5"/>
    <p:sldId id="304" r:id="rId6"/>
    <p:sldId id="305" r:id="rId7"/>
    <p:sldId id="306" r:id="rId8"/>
    <p:sldId id="303" r:id="rId9"/>
    <p:sldId id="307" r:id="rId10"/>
    <p:sldId id="308" r:id="rId11"/>
    <p:sldId id="309" r:id="rId12"/>
    <p:sldId id="310" r:id="rId13"/>
    <p:sldId id="311" r:id="rId14"/>
    <p:sldId id="320" r:id="rId15"/>
    <p:sldId id="316" r:id="rId16"/>
    <p:sldId id="312" r:id="rId17"/>
    <p:sldId id="313" r:id="rId18"/>
    <p:sldId id="314" r:id="rId19"/>
    <p:sldId id="315" r:id="rId20"/>
    <p:sldId id="382" r:id="rId21"/>
    <p:sldId id="319" r:id="rId22"/>
    <p:sldId id="318" r:id="rId23"/>
    <p:sldId id="296" r:id="rId24"/>
    <p:sldId id="297" r:id="rId25"/>
    <p:sldId id="257" r:id="rId26"/>
    <p:sldId id="258" r:id="rId27"/>
    <p:sldId id="298" r:id="rId28"/>
    <p:sldId id="321" r:id="rId29"/>
    <p:sldId id="299" r:id="rId30"/>
    <p:sldId id="378" r:id="rId31"/>
    <p:sldId id="379" r:id="rId32"/>
    <p:sldId id="380" r:id="rId33"/>
    <p:sldId id="381" r:id="rId34"/>
    <p:sldId id="395" r:id="rId35"/>
    <p:sldId id="384" r:id="rId36"/>
    <p:sldId id="386" r:id="rId37"/>
    <p:sldId id="387" r:id="rId38"/>
    <p:sldId id="385" r:id="rId39"/>
    <p:sldId id="388" r:id="rId40"/>
    <p:sldId id="390" r:id="rId41"/>
    <p:sldId id="391" r:id="rId42"/>
    <p:sldId id="389" r:id="rId43"/>
    <p:sldId id="374" r:id="rId44"/>
    <p:sldId id="392" r:id="rId45"/>
    <p:sldId id="373" r:id="rId46"/>
    <p:sldId id="375" r:id="rId47"/>
    <p:sldId id="376" r:id="rId48"/>
    <p:sldId id="377" r:id="rId49"/>
    <p:sldId id="394" r:id="rId50"/>
    <p:sldId id="393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ad Moroz" initials="D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97"/>
  </p:normalViewPr>
  <p:slideViewPr>
    <p:cSldViewPr>
      <p:cViewPr varScale="1">
        <p:scale>
          <a:sx n="118" d="100"/>
          <a:sy n="118" d="100"/>
        </p:scale>
        <p:origin x="1488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91A1F2-B8B2-4393-8524-323F55A4D61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5F71AD5-44B7-44F2-852A-9C9354A2090E}">
      <dgm:prSet phldrT="[Текст]" custT="1"/>
      <dgm:spPr/>
      <dgm:t>
        <a:bodyPr/>
        <a:lstStyle/>
        <a:p>
          <a:r>
            <a:rPr lang="ru-RU" sz="3200" dirty="0"/>
            <a:t>Характерные</a:t>
          </a:r>
          <a:r>
            <a:rPr lang="ru-RU" sz="3700" dirty="0"/>
            <a:t> черты</a:t>
          </a:r>
        </a:p>
      </dgm:t>
    </dgm:pt>
    <dgm:pt modelId="{5B8ECF1C-9EC8-4C4C-92DD-E8F9A6818287}" type="parTrans" cxnId="{1A3C534C-6EFE-42E3-9D79-FF330459BB0C}">
      <dgm:prSet/>
      <dgm:spPr/>
      <dgm:t>
        <a:bodyPr/>
        <a:lstStyle/>
        <a:p>
          <a:endParaRPr lang="ru-RU"/>
        </a:p>
      </dgm:t>
    </dgm:pt>
    <dgm:pt modelId="{D1A23F12-C1DE-40F2-B893-E9C61B564467}" type="sibTrans" cxnId="{1A3C534C-6EFE-42E3-9D79-FF330459BB0C}">
      <dgm:prSet/>
      <dgm:spPr/>
      <dgm:t>
        <a:bodyPr/>
        <a:lstStyle/>
        <a:p>
          <a:endParaRPr lang="ru-RU"/>
        </a:p>
      </dgm:t>
    </dgm:pt>
    <dgm:pt modelId="{3F8F5272-8869-490A-83DE-1CC0E5E43A7B}" type="asst">
      <dgm:prSet phldrT="[Текст]"/>
      <dgm:spPr/>
      <dgm:t>
        <a:bodyPr/>
        <a:lstStyle/>
        <a:p>
          <a:r>
            <a:rPr lang="ru-RU" dirty="0"/>
            <a:t>Точки</a:t>
          </a:r>
        </a:p>
      </dgm:t>
    </dgm:pt>
    <dgm:pt modelId="{E98D3C1A-5C1F-4D70-BC87-E1AA43D34824}" type="parTrans" cxnId="{FF325B7D-8537-45B0-B15F-63E90E0E4150}">
      <dgm:prSet/>
      <dgm:spPr/>
      <dgm:t>
        <a:bodyPr/>
        <a:lstStyle/>
        <a:p>
          <a:endParaRPr lang="ru-RU"/>
        </a:p>
      </dgm:t>
    </dgm:pt>
    <dgm:pt modelId="{C7001877-CEBD-412D-B6E2-F0CCF2890780}" type="sibTrans" cxnId="{FF325B7D-8537-45B0-B15F-63E90E0E4150}">
      <dgm:prSet/>
      <dgm:spPr/>
      <dgm:t>
        <a:bodyPr/>
        <a:lstStyle/>
        <a:p>
          <a:endParaRPr lang="ru-RU"/>
        </a:p>
      </dgm:t>
    </dgm:pt>
    <dgm:pt modelId="{6977BE1B-A0CD-477F-B14A-D05F5573E863}">
      <dgm:prSet phldrT="[Текст]"/>
      <dgm:spPr/>
      <dgm:t>
        <a:bodyPr/>
        <a:lstStyle/>
        <a:p>
          <a:r>
            <a:rPr lang="ru-RU" dirty="0"/>
            <a:t>Линии</a:t>
          </a:r>
        </a:p>
      </dgm:t>
    </dgm:pt>
    <dgm:pt modelId="{03E377F8-1E22-416E-96E7-5C1AE005C840}" type="parTrans" cxnId="{BD825392-2636-416A-8F7F-5C2AE4EDCD72}">
      <dgm:prSet/>
      <dgm:spPr/>
      <dgm:t>
        <a:bodyPr/>
        <a:lstStyle/>
        <a:p>
          <a:endParaRPr lang="ru-RU"/>
        </a:p>
      </dgm:t>
    </dgm:pt>
    <dgm:pt modelId="{A1BF6A78-EB09-4737-B580-1F626201B8AE}" type="sibTrans" cxnId="{BD825392-2636-416A-8F7F-5C2AE4EDCD72}">
      <dgm:prSet/>
      <dgm:spPr/>
      <dgm:t>
        <a:bodyPr/>
        <a:lstStyle/>
        <a:p>
          <a:endParaRPr lang="ru-RU"/>
        </a:p>
      </dgm:t>
    </dgm:pt>
    <dgm:pt modelId="{3323E989-88AE-4C76-8475-8FDFB4379988}">
      <dgm:prSet phldrT="[Текст]"/>
      <dgm:spPr/>
      <dgm:t>
        <a:bodyPr/>
        <a:lstStyle/>
        <a:p>
          <a:r>
            <a:rPr lang="ru-RU" dirty="0"/>
            <a:t>Области</a:t>
          </a:r>
        </a:p>
      </dgm:t>
    </dgm:pt>
    <dgm:pt modelId="{E5E91870-7937-4C85-B832-F64F2A729AAE}" type="parTrans" cxnId="{8C109530-264D-40F7-AB26-B584F166F213}">
      <dgm:prSet/>
      <dgm:spPr/>
      <dgm:t>
        <a:bodyPr/>
        <a:lstStyle/>
        <a:p>
          <a:endParaRPr lang="ru-RU"/>
        </a:p>
      </dgm:t>
    </dgm:pt>
    <dgm:pt modelId="{E262254B-51C5-46AF-AEA9-3E62212E7ED8}" type="sibTrans" cxnId="{8C109530-264D-40F7-AB26-B584F166F213}">
      <dgm:prSet/>
      <dgm:spPr/>
      <dgm:t>
        <a:bodyPr/>
        <a:lstStyle/>
        <a:p>
          <a:endParaRPr lang="ru-RU"/>
        </a:p>
      </dgm:t>
    </dgm:pt>
    <dgm:pt modelId="{2B35E185-8A26-4388-B94D-E5F6EEC3B511}">
      <dgm:prSet phldrT="[Текст]"/>
      <dgm:spPr/>
      <dgm:t>
        <a:bodyPr/>
        <a:lstStyle/>
        <a:p>
          <a:r>
            <a:rPr lang="ru-RU" dirty="0"/>
            <a:t>Структуры</a:t>
          </a:r>
        </a:p>
      </dgm:t>
    </dgm:pt>
    <dgm:pt modelId="{EDEFCD87-353B-4202-BA9E-2AE130C2DF5B}" type="parTrans" cxnId="{CC08E963-3F51-4473-929D-9615A1C23477}">
      <dgm:prSet/>
      <dgm:spPr/>
      <dgm:t>
        <a:bodyPr/>
        <a:lstStyle/>
        <a:p>
          <a:endParaRPr lang="ru-RU"/>
        </a:p>
      </dgm:t>
    </dgm:pt>
    <dgm:pt modelId="{893D1D8E-302A-4B05-9A5D-D7F073257027}" type="sibTrans" cxnId="{CC08E963-3F51-4473-929D-9615A1C23477}">
      <dgm:prSet/>
      <dgm:spPr/>
      <dgm:t>
        <a:bodyPr/>
        <a:lstStyle/>
        <a:p>
          <a:endParaRPr lang="ru-RU"/>
        </a:p>
      </dgm:t>
    </dgm:pt>
    <dgm:pt modelId="{E59E0B4C-574E-4D94-9B0E-945026782F4C}" type="asst">
      <dgm:prSet/>
      <dgm:spPr/>
      <dgm:t>
        <a:bodyPr/>
        <a:lstStyle/>
        <a:p>
          <a:r>
            <a:rPr lang="ru-RU" dirty="0"/>
            <a:t>Углы, соединения линий, точки высокой кривизны, центр тяжести области, концы линий</a:t>
          </a:r>
        </a:p>
      </dgm:t>
    </dgm:pt>
    <dgm:pt modelId="{779E0365-9674-4A61-A2AD-C44161DBAD20}" type="parTrans" cxnId="{F7280E1D-37C8-4E0A-A2A4-43678E78AA22}">
      <dgm:prSet/>
      <dgm:spPr/>
      <dgm:t>
        <a:bodyPr/>
        <a:lstStyle/>
        <a:p>
          <a:endParaRPr lang="ru-RU"/>
        </a:p>
      </dgm:t>
    </dgm:pt>
    <dgm:pt modelId="{FFB9CFB5-8593-4919-A8C9-A5D19EF6B898}" type="sibTrans" cxnId="{F7280E1D-37C8-4E0A-A2A4-43678E78AA22}">
      <dgm:prSet/>
      <dgm:spPr/>
      <dgm:t>
        <a:bodyPr/>
        <a:lstStyle/>
        <a:p>
          <a:endParaRPr lang="ru-RU"/>
        </a:p>
      </dgm:t>
    </dgm:pt>
    <dgm:pt modelId="{90D12F38-0141-4253-A394-B22325A85E10}">
      <dgm:prSet/>
      <dgm:spPr/>
      <dgm:t>
        <a:bodyPr/>
        <a:lstStyle/>
        <a:p>
          <a:r>
            <a:rPr lang="ru-RU" dirty="0"/>
            <a:t>Прямые или криволинейные структуры, границы областей</a:t>
          </a:r>
        </a:p>
      </dgm:t>
    </dgm:pt>
    <dgm:pt modelId="{E09F86CB-A5BE-4C61-B006-57307DE0B36E}" type="parTrans" cxnId="{552C4B1E-6858-46C9-9C1E-C1A5AC16EFE4}">
      <dgm:prSet/>
      <dgm:spPr/>
      <dgm:t>
        <a:bodyPr/>
        <a:lstStyle/>
        <a:p>
          <a:endParaRPr lang="ru-RU"/>
        </a:p>
      </dgm:t>
    </dgm:pt>
    <dgm:pt modelId="{2B069222-494D-4C69-82A6-31D29FD5617E}" type="sibTrans" cxnId="{552C4B1E-6858-46C9-9C1E-C1A5AC16EFE4}">
      <dgm:prSet/>
      <dgm:spPr/>
      <dgm:t>
        <a:bodyPr/>
        <a:lstStyle/>
        <a:p>
          <a:endParaRPr lang="ru-RU"/>
        </a:p>
      </dgm:t>
    </dgm:pt>
    <dgm:pt modelId="{D8D4373B-7FA2-4957-8D5D-B38F1E43006A}">
      <dgm:prSet/>
      <dgm:spPr/>
      <dgm:t>
        <a:bodyPr/>
        <a:lstStyle/>
        <a:p>
          <a:r>
            <a:rPr lang="ru-RU" dirty="0"/>
            <a:t>Сегментированные области, специфические формы</a:t>
          </a:r>
        </a:p>
      </dgm:t>
    </dgm:pt>
    <dgm:pt modelId="{64D7C934-14DD-4470-9A42-1F884E44B9FA}" type="parTrans" cxnId="{CC509DE1-EB27-46B2-A024-E0413035CD23}">
      <dgm:prSet/>
      <dgm:spPr/>
      <dgm:t>
        <a:bodyPr/>
        <a:lstStyle/>
        <a:p>
          <a:endParaRPr lang="ru-RU"/>
        </a:p>
      </dgm:t>
    </dgm:pt>
    <dgm:pt modelId="{EA2E74E9-B8DD-4F2B-9F4D-E34ED473B319}" type="sibTrans" cxnId="{CC509DE1-EB27-46B2-A024-E0413035CD23}">
      <dgm:prSet/>
      <dgm:spPr/>
      <dgm:t>
        <a:bodyPr/>
        <a:lstStyle/>
        <a:p>
          <a:endParaRPr lang="ru-RU"/>
        </a:p>
      </dgm:t>
    </dgm:pt>
    <dgm:pt modelId="{1B7E001C-81AE-4305-9B7F-588CA237252A}">
      <dgm:prSet/>
      <dgm:spPr/>
      <dgm:t>
        <a:bodyPr/>
        <a:lstStyle/>
        <a:p>
          <a:r>
            <a:rPr lang="ru-RU" dirty="0"/>
            <a:t>Комбинации черт</a:t>
          </a:r>
        </a:p>
      </dgm:t>
    </dgm:pt>
    <dgm:pt modelId="{20B51413-EB52-4BEB-8AD1-5682370FD3B7}" type="parTrans" cxnId="{9B953931-FB80-4B5C-9A17-548A87DA3E6E}">
      <dgm:prSet/>
      <dgm:spPr/>
      <dgm:t>
        <a:bodyPr/>
        <a:lstStyle/>
        <a:p>
          <a:endParaRPr lang="ru-RU"/>
        </a:p>
      </dgm:t>
    </dgm:pt>
    <dgm:pt modelId="{6D838624-AC8E-4C66-BBA0-B2D36F6A88CD}" type="sibTrans" cxnId="{9B953931-FB80-4B5C-9A17-548A87DA3E6E}">
      <dgm:prSet/>
      <dgm:spPr/>
      <dgm:t>
        <a:bodyPr/>
        <a:lstStyle/>
        <a:p>
          <a:endParaRPr lang="ru-RU"/>
        </a:p>
      </dgm:t>
    </dgm:pt>
    <dgm:pt modelId="{85B49669-E73B-43DE-ADE1-DE75F0F1277A}" type="pres">
      <dgm:prSet presAssocID="{E691A1F2-B8B2-4393-8524-323F55A4D61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DACB3CB-7EC9-4F6D-9E56-99F7454CDAC1}" type="pres">
      <dgm:prSet presAssocID="{B5F71AD5-44B7-44F2-852A-9C9354A2090E}" presName="root1" presStyleCnt="0"/>
      <dgm:spPr/>
    </dgm:pt>
    <dgm:pt modelId="{5747D3CB-CDEE-4C19-B80B-186B8480BECA}" type="pres">
      <dgm:prSet presAssocID="{B5F71AD5-44B7-44F2-852A-9C9354A2090E}" presName="LevelOneTextNode" presStyleLbl="node0" presStyleIdx="0" presStyleCnt="1">
        <dgm:presLayoutVars>
          <dgm:chPref val="3"/>
        </dgm:presLayoutVars>
      </dgm:prSet>
      <dgm:spPr/>
    </dgm:pt>
    <dgm:pt modelId="{7C2789E2-C277-4810-A253-FB9557F89E61}" type="pres">
      <dgm:prSet presAssocID="{B5F71AD5-44B7-44F2-852A-9C9354A2090E}" presName="level2hierChild" presStyleCnt="0"/>
      <dgm:spPr/>
    </dgm:pt>
    <dgm:pt modelId="{800EBEF6-8FD1-4A26-8690-310B81BAEAB2}" type="pres">
      <dgm:prSet presAssocID="{E98D3C1A-5C1F-4D70-BC87-E1AA43D34824}" presName="conn2-1" presStyleLbl="parChTrans1D2" presStyleIdx="0" presStyleCnt="4"/>
      <dgm:spPr/>
    </dgm:pt>
    <dgm:pt modelId="{77768378-5BA1-4AA1-A2C3-FD87570D9DDB}" type="pres">
      <dgm:prSet presAssocID="{E98D3C1A-5C1F-4D70-BC87-E1AA43D34824}" presName="connTx" presStyleLbl="parChTrans1D2" presStyleIdx="0" presStyleCnt="4"/>
      <dgm:spPr/>
    </dgm:pt>
    <dgm:pt modelId="{2A9B6956-4824-498B-BF84-6CE5543DB4E2}" type="pres">
      <dgm:prSet presAssocID="{3F8F5272-8869-490A-83DE-1CC0E5E43A7B}" presName="root2" presStyleCnt="0"/>
      <dgm:spPr/>
    </dgm:pt>
    <dgm:pt modelId="{782D8C9C-5AAB-4048-8B34-D89428E1C40F}" type="pres">
      <dgm:prSet presAssocID="{3F8F5272-8869-490A-83DE-1CC0E5E43A7B}" presName="LevelTwoTextNode" presStyleLbl="asst1" presStyleIdx="0" presStyleCnt="2">
        <dgm:presLayoutVars>
          <dgm:chPref val="3"/>
        </dgm:presLayoutVars>
      </dgm:prSet>
      <dgm:spPr/>
    </dgm:pt>
    <dgm:pt modelId="{F229B828-7E03-4AC9-9B80-3C7A6024DD98}" type="pres">
      <dgm:prSet presAssocID="{3F8F5272-8869-490A-83DE-1CC0E5E43A7B}" presName="level3hierChild" presStyleCnt="0"/>
      <dgm:spPr/>
    </dgm:pt>
    <dgm:pt modelId="{E1C7F367-CCC3-462E-9A2D-DFF98725949D}" type="pres">
      <dgm:prSet presAssocID="{779E0365-9674-4A61-A2AD-C44161DBAD20}" presName="conn2-1" presStyleLbl="parChTrans1D3" presStyleIdx="0" presStyleCnt="4"/>
      <dgm:spPr/>
    </dgm:pt>
    <dgm:pt modelId="{EA6F58FE-5B0F-4BEF-9FB9-F26C903C9414}" type="pres">
      <dgm:prSet presAssocID="{779E0365-9674-4A61-A2AD-C44161DBAD20}" presName="connTx" presStyleLbl="parChTrans1D3" presStyleIdx="0" presStyleCnt="4"/>
      <dgm:spPr/>
    </dgm:pt>
    <dgm:pt modelId="{76CAEDF4-6A63-403D-9656-345D877FF008}" type="pres">
      <dgm:prSet presAssocID="{E59E0B4C-574E-4D94-9B0E-945026782F4C}" presName="root2" presStyleCnt="0"/>
      <dgm:spPr/>
    </dgm:pt>
    <dgm:pt modelId="{581FFA0C-4FBF-45CD-B6DF-38B7D416542B}" type="pres">
      <dgm:prSet presAssocID="{E59E0B4C-574E-4D94-9B0E-945026782F4C}" presName="LevelTwoTextNode" presStyleLbl="asst1" presStyleIdx="1" presStyleCnt="2" custScaleX="128255">
        <dgm:presLayoutVars>
          <dgm:chPref val="3"/>
        </dgm:presLayoutVars>
      </dgm:prSet>
      <dgm:spPr/>
    </dgm:pt>
    <dgm:pt modelId="{DF6C8498-37BA-48EC-BC9C-C2766B7C01EE}" type="pres">
      <dgm:prSet presAssocID="{E59E0B4C-574E-4D94-9B0E-945026782F4C}" presName="level3hierChild" presStyleCnt="0"/>
      <dgm:spPr/>
    </dgm:pt>
    <dgm:pt modelId="{0F9F3BC2-360F-47CC-85C4-AE9D040B8A5E}" type="pres">
      <dgm:prSet presAssocID="{03E377F8-1E22-416E-96E7-5C1AE005C840}" presName="conn2-1" presStyleLbl="parChTrans1D2" presStyleIdx="1" presStyleCnt="4"/>
      <dgm:spPr/>
    </dgm:pt>
    <dgm:pt modelId="{675CAC28-003E-4FD2-B96A-9721ED83741F}" type="pres">
      <dgm:prSet presAssocID="{03E377F8-1E22-416E-96E7-5C1AE005C840}" presName="connTx" presStyleLbl="parChTrans1D2" presStyleIdx="1" presStyleCnt="4"/>
      <dgm:spPr/>
    </dgm:pt>
    <dgm:pt modelId="{FA68B133-6F43-446A-ACB6-8F40DBDB02FB}" type="pres">
      <dgm:prSet presAssocID="{6977BE1B-A0CD-477F-B14A-D05F5573E863}" presName="root2" presStyleCnt="0"/>
      <dgm:spPr/>
    </dgm:pt>
    <dgm:pt modelId="{53A95991-9F58-46F4-8544-68C9CB0B1490}" type="pres">
      <dgm:prSet presAssocID="{6977BE1B-A0CD-477F-B14A-D05F5573E863}" presName="LevelTwoTextNode" presStyleLbl="node2" presStyleIdx="0" presStyleCnt="3">
        <dgm:presLayoutVars>
          <dgm:chPref val="3"/>
        </dgm:presLayoutVars>
      </dgm:prSet>
      <dgm:spPr/>
    </dgm:pt>
    <dgm:pt modelId="{85DDC1E3-D928-412C-BB39-AA6C5C951343}" type="pres">
      <dgm:prSet presAssocID="{6977BE1B-A0CD-477F-B14A-D05F5573E863}" presName="level3hierChild" presStyleCnt="0"/>
      <dgm:spPr/>
    </dgm:pt>
    <dgm:pt modelId="{D72E6B1B-C29D-4FD9-BE91-7FD12767AABF}" type="pres">
      <dgm:prSet presAssocID="{E09F86CB-A5BE-4C61-B006-57307DE0B36E}" presName="conn2-1" presStyleLbl="parChTrans1D3" presStyleIdx="1" presStyleCnt="4"/>
      <dgm:spPr/>
    </dgm:pt>
    <dgm:pt modelId="{277BEF01-E448-41AB-B091-282B8F053F97}" type="pres">
      <dgm:prSet presAssocID="{E09F86CB-A5BE-4C61-B006-57307DE0B36E}" presName="connTx" presStyleLbl="parChTrans1D3" presStyleIdx="1" presStyleCnt="4"/>
      <dgm:spPr/>
    </dgm:pt>
    <dgm:pt modelId="{BB2DEB7D-49A0-4534-AEBD-05A6868B624C}" type="pres">
      <dgm:prSet presAssocID="{90D12F38-0141-4253-A394-B22325A85E10}" presName="root2" presStyleCnt="0"/>
      <dgm:spPr/>
    </dgm:pt>
    <dgm:pt modelId="{AD9D964A-30D6-4507-8E86-C93D6EE05802}" type="pres">
      <dgm:prSet presAssocID="{90D12F38-0141-4253-A394-B22325A85E10}" presName="LevelTwoTextNode" presStyleLbl="node3" presStyleIdx="0" presStyleCnt="3" custScaleX="128255">
        <dgm:presLayoutVars>
          <dgm:chPref val="3"/>
        </dgm:presLayoutVars>
      </dgm:prSet>
      <dgm:spPr/>
    </dgm:pt>
    <dgm:pt modelId="{42D661E4-5F68-4024-A807-60E55F1ADC19}" type="pres">
      <dgm:prSet presAssocID="{90D12F38-0141-4253-A394-B22325A85E10}" presName="level3hierChild" presStyleCnt="0"/>
      <dgm:spPr/>
    </dgm:pt>
    <dgm:pt modelId="{FAF24197-9FE3-460A-B4F7-34F6C55A71B0}" type="pres">
      <dgm:prSet presAssocID="{E5E91870-7937-4C85-B832-F64F2A729AAE}" presName="conn2-1" presStyleLbl="parChTrans1D2" presStyleIdx="2" presStyleCnt="4"/>
      <dgm:spPr/>
    </dgm:pt>
    <dgm:pt modelId="{7902C0D3-56F2-4CB6-95A4-E8BDCF570B4E}" type="pres">
      <dgm:prSet presAssocID="{E5E91870-7937-4C85-B832-F64F2A729AAE}" presName="connTx" presStyleLbl="parChTrans1D2" presStyleIdx="2" presStyleCnt="4"/>
      <dgm:spPr/>
    </dgm:pt>
    <dgm:pt modelId="{C86E2864-A001-4220-A1E0-12F667CE0BDC}" type="pres">
      <dgm:prSet presAssocID="{3323E989-88AE-4C76-8475-8FDFB4379988}" presName="root2" presStyleCnt="0"/>
      <dgm:spPr/>
    </dgm:pt>
    <dgm:pt modelId="{0D3C3A7F-3A8E-40DF-9486-7D0A22CD6B07}" type="pres">
      <dgm:prSet presAssocID="{3323E989-88AE-4C76-8475-8FDFB4379988}" presName="LevelTwoTextNode" presStyleLbl="node2" presStyleIdx="1" presStyleCnt="3">
        <dgm:presLayoutVars>
          <dgm:chPref val="3"/>
        </dgm:presLayoutVars>
      </dgm:prSet>
      <dgm:spPr/>
    </dgm:pt>
    <dgm:pt modelId="{D90EE4E8-E2F2-4F2D-B64C-EDDEA494A09C}" type="pres">
      <dgm:prSet presAssocID="{3323E989-88AE-4C76-8475-8FDFB4379988}" presName="level3hierChild" presStyleCnt="0"/>
      <dgm:spPr/>
    </dgm:pt>
    <dgm:pt modelId="{DE7DBC86-CD19-4C23-BBB9-0316CE56C093}" type="pres">
      <dgm:prSet presAssocID="{64D7C934-14DD-4470-9A42-1F884E44B9FA}" presName="conn2-1" presStyleLbl="parChTrans1D3" presStyleIdx="2" presStyleCnt="4"/>
      <dgm:spPr/>
    </dgm:pt>
    <dgm:pt modelId="{40318494-8187-4AC3-8C39-97926C4DFC8B}" type="pres">
      <dgm:prSet presAssocID="{64D7C934-14DD-4470-9A42-1F884E44B9FA}" presName="connTx" presStyleLbl="parChTrans1D3" presStyleIdx="2" presStyleCnt="4"/>
      <dgm:spPr/>
    </dgm:pt>
    <dgm:pt modelId="{87AF2CAD-1F85-4BFD-B0B0-E07B4AEACE7F}" type="pres">
      <dgm:prSet presAssocID="{D8D4373B-7FA2-4957-8D5D-B38F1E43006A}" presName="root2" presStyleCnt="0"/>
      <dgm:spPr/>
    </dgm:pt>
    <dgm:pt modelId="{130B9332-9F3B-4DC4-929F-E7D7B502FBE8}" type="pres">
      <dgm:prSet presAssocID="{D8D4373B-7FA2-4957-8D5D-B38F1E43006A}" presName="LevelTwoTextNode" presStyleLbl="node3" presStyleIdx="1" presStyleCnt="3" custScaleX="128255">
        <dgm:presLayoutVars>
          <dgm:chPref val="3"/>
        </dgm:presLayoutVars>
      </dgm:prSet>
      <dgm:spPr/>
    </dgm:pt>
    <dgm:pt modelId="{EC864A07-BA38-4E3A-AD59-B556A619E2B7}" type="pres">
      <dgm:prSet presAssocID="{D8D4373B-7FA2-4957-8D5D-B38F1E43006A}" presName="level3hierChild" presStyleCnt="0"/>
      <dgm:spPr/>
    </dgm:pt>
    <dgm:pt modelId="{1E50DFF9-B166-4B4D-90C0-F7E24E863BF5}" type="pres">
      <dgm:prSet presAssocID="{EDEFCD87-353B-4202-BA9E-2AE130C2DF5B}" presName="conn2-1" presStyleLbl="parChTrans1D2" presStyleIdx="3" presStyleCnt="4"/>
      <dgm:spPr/>
    </dgm:pt>
    <dgm:pt modelId="{DB2D1ACB-72EC-4D2B-9833-3EB4F0467985}" type="pres">
      <dgm:prSet presAssocID="{EDEFCD87-353B-4202-BA9E-2AE130C2DF5B}" presName="connTx" presStyleLbl="parChTrans1D2" presStyleIdx="3" presStyleCnt="4"/>
      <dgm:spPr/>
    </dgm:pt>
    <dgm:pt modelId="{A10D3B12-7D7A-4849-94A9-2355F9A97B85}" type="pres">
      <dgm:prSet presAssocID="{2B35E185-8A26-4388-B94D-E5F6EEC3B511}" presName="root2" presStyleCnt="0"/>
      <dgm:spPr/>
    </dgm:pt>
    <dgm:pt modelId="{E19ED242-70E2-46FD-960F-4C963DE52E77}" type="pres">
      <dgm:prSet presAssocID="{2B35E185-8A26-4388-B94D-E5F6EEC3B511}" presName="LevelTwoTextNode" presStyleLbl="node2" presStyleIdx="2" presStyleCnt="3">
        <dgm:presLayoutVars>
          <dgm:chPref val="3"/>
        </dgm:presLayoutVars>
      </dgm:prSet>
      <dgm:spPr/>
    </dgm:pt>
    <dgm:pt modelId="{4426E712-519E-4344-9EEE-1D15605291FD}" type="pres">
      <dgm:prSet presAssocID="{2B35E185-8A26-4388-B94D-E5F6EEC3B511}" presName="level3hierChild" presStyleCnt="0"/>
      <dgm:spPr/>
    </dgm:pt>
    <dgm:pt modelId="{5D59248C-F752-4712-A329-91728E11C6FB}" type="pres">
      <dgm:prSet presAssocID="{20B51413-EB52-4BEB-8AD1-5682370FD3B7}" presName="conn2-1" presStyleLbl="parChTrans1D3" presStyleIdx="3" presStyleCnt="4"/>
      <dgm:spPr/>
    </dgm:pt>
    <dgm:pt modelId="{3BC82801-964B-4726-A129-F0532958D63B}" type="pres">
      <dgm:prSet presAssocID="{20B51413-EB52-4BEB-8AD1-5682370FD3B7}" presName="connTx" presStyleLbl="parChTrans1D3" presStyleIdx="3" presStyleCnt="4"/>
      <dgm:spPr/>
    </dgm:pt>
    <dgm:pt modelId="{E1F600F9-A655-4E58-AFB2-CE6391F69576}" type="pres">
      <dgm:prSet presAssocID="{1B7E001C-81AE-4305-9B7F-588CA237252A}" presName="root2" presStyleCnt="0"/>
      <dgm:spPr/>
    </dgm:pt>
    <dgm:pt modelId="{67B31802-9259-4DF0-8F82-3F4C6B00035F}" type="pres">
      <dgm:prSet presAssocID="{1B7E001C-81AE-4305-9B7F-588CA237252A}" presName="LevelTwoTextNode" presStyleLbl="node3" presStyleIdx="2" presStyleCnt="3" custScaleX="128255">
        <dgm:presLayoutVars>
          <dgm:chPref val="3"/>
        </dgm:presLayoutVars>
      </dgm:prSet>
      <dgm:spPr/>
    </dgm:pt>
    <dgm:pt modelId="{0D4DFBB7-6655-46A2-B50D-A3A77538B2E0}" type="pres">
      <dgm:prSet presAssocID="{1B7E001C-81AE-4305-9B7F-588CA237252A}" presName="level3hierChild" presStyleCnt="0"/>
      <dgm:spPr/>
    </dgm:pt>
  </dgm:ptLst>
  <dgm:cxnLst>
    <dgm:cxn modelId="{5F69B80F-8208-4EB4-A9F7-3B34C6B6E927}" type="presOf" srcId="{2B35E185-8A26-4388-B94D-E5F6EEC3B511}" destId="{E19ED242-70E2-46FD-960F-4C963DE52E77}" srcOrd="0" destOrd="0" presId="urn:microsoft.com/office/officeart/2008/layout/HorizontalMultiLevelHierarchy"/>
    <dgm:cxn modelId="{F7280E1D-37C8-4E0A-A2A4-43678E78AA22}" srcId="{3F8F5272-8869-490A-83DE-1CC0E5E43A7B}" destId="{E59E0B4C-574E-4D94-9B0E-945026782F4C}" srcOrd="0" destOrd="0" parTransId="{779E0365-9674-4A61-A2AD-C44161DBAD20}" sibTransId="{FFB9CFB5-8593-4919-A8C9-A5D19EF6B898}"/>
    <dgm:cxn modelId="{552C4B1E-6858-46C9-9C1E-C1A5AC16EFE4}" srcId="{6977BE1B-A0CD-477F-B14A-D05F5573E863}" destId="{90D12F38-0141-4253-A394-B22325A85E10}" srcOrd="0" destOrd="0" parTransId="{E09F86CB-A5BE-4C61-B006-57307DE0B36E}" sibTransId="{2B069222-494D-4C69-82A6-31D29FD5617E}"/>
    <dgm:cxn modelId="{8C109530-264D-40F7-AB26-B584F166F213}" srcId="{B5F71AD5-44B7-44F2-852A-9C9354A2090E}" destId="{3323E989-88AE-4C76-8475-8FDFB4379988}" srcOrd="2" destOrd="0" parTransId="{E5E91870-7937-4C85-B832-F64F2A729AAE}" sibTransId="{E262254B-51C5-46AF-AEA9-3E62212E7ED8}"/>
    <dgm:cxn modelId="{9B953931-FB80-4B5C-9A17-548A87DA3E6E}" srcId="{2B35E185-8A26-4388-B94D-E5F6EEC3B511}" destId="{1B7E001C-81AE-4305-9B7F-588CA237252A}" srcOrd="0" destOrd="0" parTransId="{20B51413-EB52-4BEB-8AD1-5682370FD3B7}" sibTransId="{6D838624-AC8E-4C66-BBA0-B2D36F6A88CD}"/>
    <dgm:cxn modelId="{83685F36-0FF0-485A-BBCD-391634FEAC76}" type="presOf" srcId="{E98D3C1A-5C1F-4D70-BC87-E1AA43D34824}" destId="{77768378-5BA1-4AA1-A2C3-FD87570D9DDB}" srcOrd="1" destOrd="0" presId="urn:microsoft.com/office/officeart/2008/layout/HorizontalMultiLevelHierarchy"/>
    <dgm:cxn modelId="{0DCB6137-FCD9-4E86-B877-E2E6A459280A}" type="presOf" srcId="{EDEFCD87-353B-4202-BA9E-2AE130C2DF5B}" destId="{1E50DFF9-B166-4B4D-90C0-F7E24E863BF5}" srcOrd="0" destOrd="0" presId="urn:microsoft.com/office/officeart/2008/layout/HorizontalMultiLevelHierarchy"/>
    <dgm:cxn modelId="{CC08E963-3F51-4473-929D-9615A1C23477}" srcId="{B5F71AD5-44B7-44F2-852A-9C9354A2090E}" destId="{2B35E185-8A26-4388-B94D-E5F6EEC3B511}" srcOrd="3" destOrd="0" parTransId="{EDEFCD87-353B-4202-BA9E-2AE130C2DF5B}" sibTransId="{893D1D8E-302A-4B05-9A5D-D7F073257027}"/>
    <dgm:cxn modelId="{1A3C534C-6EFE-42E3-9D79-FF330459BB0C}" srcId="{E691A1F2-B8B2-4393-8524-323F55A4D614}" destId="{B5F71AD5-44B7-44F2-852A-9C9354A2090E}" srcOrd="0" destOrd="0" parTransId="{5B8ECF1C-9EC8-4C4C-92DD-E8F9A6818287}" sibTransId="{D1A23F12-C1DE-40F2-B893-E9C61B564467}"/>
    <dgm:cxn modelId="{2D94CE6C-761E-4EB9-A359-B34D4C32B2BE}" type="presOf" srcId="{3323E989-88AE-4C76-8475-8FDFB4379988}" destId="{0D3C3A7F-3A8E-40DF-9486-7D0A22CD6B07}" srcOrd="0" destOrd="0" presId="urn:microsoft.com/office/officeart/2008/layout/HorizontalMultiLevelHierarchy"/>
    <dgm:cxn modelId="{9F1B9871-EEE2-4FDC-9231-401901507229}" type="presOf" srcId="{20B51413-EB52-4BEB-8AD1-5682370FD3B7}" destId="{3BC82801-964B-4726-A129-F0532958D63B}" srcOrd="1" destOrd="0" presId="urn:microsoft.com/office/officeart/2008/layout/HorizontalMultiLevelHierarchy"/>
    <dgm:cxn modelId="{37779172-2E32-4DB1-AC13-D2D0782D4056}" type="presOf" srcId="{EDEFCD87-353B-4202-BA9E-2AE130C2DF5B}" destId="{DB2D1ACB-72EC-4D2B-9833-3EB4F0467985}" srcOrd="1" destOrd="0" presId="urn:microsoft.com/office/officeart/2008/layout/HorizontalMultiLevelHierarchy"/>
    <dgm:cxn modelId="{6EB2DA75-2C8F-43CA-A432-3D16F3F9F440}" type="presOf" srcId="{6977BE1B-A0CD-477F-B14A-D05F5573E863}" destId="{53A95991-9F58-46F4-8544-68C9CB0B1490}" srcOrd="0" destOrd="0" presId="urn:microsoft.com/office/officeart/2008/layout/HorizontalMultiLevelHierarchy"/>
    <dgm:cxn modelId="{40F65F56-09F0-4DEE-9823-7CC21F0CCE5B}" type="presOf" srcId="{E5E91870-7937-4C85-B832-F64F2A729AAE}" destId="{FAF24197-9FE3-460A-B4F7-34F6C55A71B0}" srcOrd="0" destOrd="0" presId="urn:microsoft.com/office/officeart/2008/layout/HorizontalMultiLevelHierarchy"/>
    <dgm:cxn modelId="{1CA2BD57-0BF6-40AC-9FD1-6A93F57E2DDA}" type="presOf" srcId="{779E0365-9674-4A61-A2AD-C44161DBAD20}" destId="{EA6F58FE-5B0F-4BEF-9FB9-F26C903C9414}" srcOrd="1" destOrd="0" presId="urn:microsoft.com/office/officeart/2008/layout/HorizontalMultiLevelHierarchy"/>
    <dgm:cxn modelId="{FF325B7D-8537-45B0-B15F-63E90E0E4150}" srcId="{B5F71AD5-44B7-44F2-852A-9C9354A2090E}" destId="{3F8F5272-8869-490A-83DE-1CC0E5E43A7B}" srcOrd="0" destOrd="0" parTransId="{E98D3C1A-5C1F-4D70-BC87-E1AA43D34824}" sibTransId="{C7001877-CEBD-412D-B6E2-F0CCF2890780}"/>
    <dgm:cxn modelId="{BA55D68C-97E4-4BFD-8923-CF40EFD73895}" type="presOf" srcId="{E09F86CB-A5BE-4C61-B006-57307DE0B36E}" destId="{277BEF01-E448-41AB-B091-282B8F053F97}" srcOrd="1" destOrd="0" presId="urn:microsoft.com/office/officeart/2008/layout/HorizontalMultiLevelHierarchy"/>
    <dgm:cxn modelId="{BD825392-2636-416A-8F7F-5C2AE4EDCD72}" srcId="{B5F71AD5-44B7-44F2-852A-9C9354A2090E}" destId="{6977BE1B-A0CD-477F-B14A-D05F5573E863}" srcOrd="1" destOrd="0" parTransId="{03E377F8-1E22-416E-96E7-5C1AE005C840}" sibTransId="{A1BF6A78-EB09-4737-B580-1F626201B8AE}"/>
    <dgm:cxn modelId="{EF48CE96-8242-454D-843E-74016E685818}" type="presOf" srcId="{D8D4373B-7FA2-4957-8D5D-B38F1E43006A}" destId="{130B9332-9F3B-4DC4-929F-E7D7B502FBE8}" srcOrd="0" destOrd="0" presId="urn:microsoft.com/office/officeart/2008/layout/HorizontalMultiLevelHierarchy"/>
    <dgm:cxn modelId="{A681DF99-30D4-4E69-8704-6A26EF9A8644}" type="presOf" srcId="{E59E0B4C-574E-4D94-9B0E-945026782F4C}" destId="{581FFA0C-4FBF-45CD-B6DF-38B7D416542B}" srcOrd="0" destOrd="0" presId="urn:microsoft.com/office/officeart/2008/layout/HorizontalMultiLevelHierarchy"/>
    <dgm:cxn modelId="{01855B9D-9FFF-440E-82A4-17DFF2EB6F5B}" type="presOf" srcId="{E09F86CB-A5BE-4C61-B006-57307DE0B36E}" destId="{D72E6B1B-C29D-4FD9-BE91-7FD12767AABF}" srcOrd="0" destOrd="0" presId="urn:microsoft.com/office/officeart/2008/layout/HorizontalMultiLevelHierarchy"/>
    <dgm:cxn modelId="{1C54249E-B3B9-45AA-BF22-C9606BCCA7DD}" type="presOf" srcId="{E691A1F2-B8B2-4393-8524-323F55A4D614}" destId="{85B49669-E73B-43DE-ADE1-DE75F0F1277A}" srcOrd="0" destOrd="0" presId="urn:microsoft.com/office/officeart/2008/layout/HorizontalMultiLevelHierarchy"/>
    <dgm:cxn modelId="{A9C7F4A1-9F9F-4283-9295-AF10A17F7FAB}" type="presOf" srcId="{64D7C934-14DD-4470-9A42-1F884E44B9FA}" destId="{40318494-8187-4AC3-8C39-97926C4DFC8B}" srcOrd="1" destOrd="0" presId="urn:microsoft.com/office/officeart/2008/layout/HorizontalMultiLevelHierarchy"/>
    <dgm:cxn modelId="{E46FE9B9-6F7F-47E6-9DB8-5FA7A00CA2DB}" type="presOf" srcId="{03E377F8-1E22-416E-96E7-5C1AE005C840}" destId="{0F9F3BC2-360F-47CC-85C4-AE9D040B8A5E}" srcOrd="0" destOrd="0" presId="urn:microsoft.com/office/officeart/2008/layout/HorizontalMultiLevelHierarchy"/>
    <dgm:cxn modelId="{D36111BA-DF3C-4C85-849C-AEF2FD9545B9}" type="presOf" srcId="{1B7E001C-81AE-4305-9B7F-588CA237252A}" destId="{67B31802-9259-4DF0-8F82-3F4C6B00035F}" srcOrd="0" destOrd="0" presId="urn:microsoft.com/office/officeart/2008/layout/HorizontalMultiLevelHierarchy"/>
    <dgm:cxn modelId="{0E2BD7BF-5D09-4F61-B2BC-D348B6867CC2}" type="presOf" srcId="{20B51413-EB52-4BEB-8AD1-5682370FD3B7}" destId="{5D59248C-F752-4712-A329-91728E11C6FB}" srcOrd="0" destOrd="0" presId="urn:microsoft.com/office/officeart/2008/layout/HorizontalMultiLevelHierarchy"/>
    <dgm:cxn modelId="{47B7CAD5-0E51-4BDA-A9B7-25A2AC98EABE}" type="presOf" srcId="{64D7C934-14DD-4470-9A42-1F884E44B9FA}" destId="{DE7DBC86-CD19-4C23-BBB9-0316CE56C093}" srcOrd="0" destOrd="0" presId="urn:microsoft.com/office/officeart/2008/layout/HorizontalMultiLevelHierarchy"/>
    <dgm:cxn modelId="{FC32F4D9-3230-473C-A32D-2CBE24A9AF24}" type="presOf" srcId="{03E377F8-1E22-416E-96E7-5C1AE005C840}" destId="{675CAC28-003E-4FD2-B96A-9721ED83741F}" srcOrd="1" destOrd="0" presId="urn:microsoft.com/office/officeart/2008/layout/HorizontalMultiLevelHierarchy"/>
    <dgm:cxn modelId="{A7EC90DE-9A52-4040-A2DC-7AA64644F40F}" type="presOf" srcId="{779E0365-9674-4A61-A2AD-C44161DBAD20}" destId="{E1C7F367-CCC3-462E-9A2D-DFF98725949D}" srcOrd="0" destOrd="0" presId="urn:microsoft.com/office/officeart/2008/layout/HorizontalMultiLevelHierarchy"/>
    <dgm:cxn modelId="{76968AE1-759F-4398-AC3C-A3C99602A33F}" type="presOf" srcId="{B5F71AD5-44B7-44F2-852A-9C9354A2090E}" destId="{5747D3CB-CDEE-4C19-B80B-186B8480BECA}" srcOrd="0" destOrd="0" presId="urn:microsoft.com/office/officeart/2008/layout/HorizontalMultiLevelHierarchy"/>
    <dgm:cxn modelId="{CC509DE1-EB27-46B2-A024-E0413035CD23}" srcId="{3323E989-88AE-4C76-8475-8FDFB4379988}" destId="{D8D4373B-7FA2-4957-8D5D-B38F1E43006A}" srcOrd="0" destOrd="0" parTransId="{64D7C934-14DD-4470-9A42-1F884E44B9FA}" sibTransId="{EA2E74E9-B8DD-4F2B-9F4D-E34ED473B319}"/>
    <dgm:cxn modelId="{D8D578EF-C890-4F4B-8799-378086495F4D}" type="presOf" srcId="{90D12F38-0141-4253-A394-B22325A85E10}" destId="{AD9D964A-30D6-4507-8E86-C93D6EE05802}" srcOrd="0" destOrd="0" presId="urn:microsoft.com/office/officeart/2008/layout/HorizontalMultiLevelHierarchy"/>
    <dgm:cxn modelId="{73FFF5F1-EE89-4DD4-BD0E-005132CFAE50}" type="presOf" srcId="{E98D3C1A-5C1F-4D70-BC87-E1AA43D34824}" destId="{800EBEF6-8FD1-4A26-8690-310B81BAEAB2}" srcOrd="0" destOrd="0" presId="urn:microsoft.com/office/officeart/2008/layout/HorizontalMultiLevelHierarchy"/>
    <dgm:cxn modelId="{DF063BF4-858A-431B-A6FF-7572E5635CFE}" type="presOf" srcId="{3F8F5272-8869-490A-83DE-1CC0E5E43A7B}" destId="{782D8C9C-5AAB-4048-8B34-D89428E1C40F}" srcOrd="0" destOrd="0" presId="urn:microsoft.com/office/officeart/2008/layout/HorizontalMultiLevelHierarchy"/>
    <dgm:cxn modelId="{9BB064F5-6690-4B33-B0F7-DB48812860E4}" type="presOf" srcId="{E5E91870-7937-4C85-B832-F64F2A729AAE}" destId="{7902C0D3-56F2-4CB6-95A4-E8BDCF570B4E}" srcOrd="1" destOrd="0" presId="urn:microsoft.com/office/officeart/2008/layout/HorizontalMultiLevelHierarchy"/>
    <dgm:cxn modelId="{E8EB4A70-2F07-441E-B4FC-D0DE98E0A545}" type="presParOf" srcId="{85B49669-E73B-43DE-ADE1-DE75F0F1277A}" destId="{6DACB3CB-7EC9-4F6D-9E56-99F7454CDAC1}" srcOrd="0" destOrd="0" presId="urn:microsoft.com/office/officeart/2008/layout/HorizontalMultiLevelHierarchy"/>
    <dgm:cxn modelId="{DCB5C624-CF24-448D-9077-030ED57DEF4C}" type="presParOf" srcId="{6DACB3CB-7EC9-4F6D-9E56-99F7454CDAC1}" destId="{5747D3CB-CDEE-4C19-B80B-186B8480BECA}" srcOrd="0" destOrd="0" presId="urn:microsoft.com/office/officeart/2008/layout/HorizontalMultiLevelHierarchy"/>
    <dgm:cxn modelId="{D3A3CECC-0182-410E-A8D9-0E7FCC42F7B3}" type="presParOf" srcId="{6DACB3CB-7EC9-4F6D-9E56-99F7454CDAC1}" destId="{7C2789E2-C277-4810-A253-FB9557F89E61}" srcOrd="1" destOrd="0" presId="urn:microsoft.com/office/officeart/2008/layout/HorizontalMultiLevelHierarchy"/>
    <dgm:cxn modelId="{837C92C0-A917-4659-8A87-0D44556C874B}" type="presParOf" srcId="{7C2789E2-C277-4810-A253-FB9557F89E61}" destId="{800EBEF6-8FD1-4A26-8690-310B81BAEAB2}" srcOrd="0" destOrd="0" presId="urn:microsoft.com/office/officeart/2008/layout/HorizontalMultiLevelHierarchy"/>
    <dgm:cxn modelId="{C8778732-AB0E-43DA-9AB0-AC9BF5E9538E}" type="presParOf" srcId="{800EBEF6-8FD1-4A26-8690-310B81BAEAB2}" destId="{77768378-5BA1-4AA1-A2C3-FD87570D9DDB}" srcOrd="0" destOrd="0" presId="urn:microsoft.com/office/officeart/2008/layout/HorizontalMultiLevelHierarchy"/>
    <dgm:cxn modelId="{1E09ECDB-DFEE-4C11-AF54-894593A9F01F}" type="presParOf" srcId="{7C2789E2-C277-4810-A253-FB9557F89E61}" destId="{2A9B6956-4824-498B-BF84-6CE5543DB4E2}" srcOrd="1" destOrd="0" presId="urn:microsoft.com/office/officeart/2008/layout/HorizontalMultiLevelHierarchy"/>
    <dgm:cxn modelId="{BF3DAF3A-EFA2-46E6-986B-3ECAAECA593C}" type="presParOf" srcId="{2A9B6956-4824-498B-BF84-6CE5543DB4E2}" destId="{782D8C9C-5AAB-4048-8B34-D89428E1C40F}" srcOrd="0" destOrd="0" presId="urn:microsoft.com/office/officeart/2008/layout/HorizontalMultiLevelHierarchy"/>
    <dgm:cxn modelId="{780024D0-D540-45AD-8673-8618B3AE577D}" type="presParOf" srcId="{2A9B6956-4824-498B-BF84-6CE5543DB4E2}" destId="{F229B828-7E03-4AC9-9B80-3C7A6024DD98}" srcOrd="1" destOrd="0" presId="urn:microsoft.com/office/officeart/2008/layout/HorizontalMultiLevelHierarchy"/>
    <dgm:cxn modelId="{5A74A6CE-7B77-466A-8896-FB97937FA905}" type="presParOf" srcId="{F229B828-7E03-4AC9-9B80-3C7A6024DD98}" destId="{E1C7F367-CCC3-462E-9A2D-DFF98725949D}" srcOrd="0" destOrd="0" presId="urn:microsoft.com/office/officeart/2008/layout/HorizontalMultiLevelHierarchy"/>
    <dgm:cxn modelId="{C9476B3C-D6F9-4E50-825D-DCB85B76D57A}" type="presParOf" srcId="{E1C7F367-CCC3-462E-9A2D-DFF98725949D}" destId="{EA6F58FE-5B0F-4BEF-9FB9-F26C903C9414}" srcOrd="0" destOrd="0" presId="urn:microsoft.com/office/officeart/2008/layout/HorizontalMultiLevelHierarchy"/>
    <dgm:cxn modelId="{D4CBD4C6-AEC8-42E8-843D-BA64562AD905}" type="presParOf" srcId="{F229B828-7E03-4AC9-9B80-3C7A6024DD98}" destId="{76CAEDF4-6A63-403D-9656-345D877FF008}" srcOrd="1" destOrd="0" presId="urn:microsoft.com/office/officeart/2008/layout/HorizontalMultiLevelHierarchy"/>
    <dgm:cxn modelId="{717569AD-583A-4B96-8FA1-1C7DD033D1DD}" type="presParOf" srcId="{76CAEDF4-6A63-403D-9656-345D877FF008}" destId="{581FFA0C-4FBF-45CD-B6DF-38B7D416542B}" srcOrd="0" destOrd="0" presId="urn:microsoft.com/office/officeart/2008/layout/HorizontalMultiLevelHierarchy"/>
    <dgm:cxn modelId="{6E3EDE35-CE26-44EC-BA34-27C1A4D262FD}" type="presParOf" srcId="{76CAEDF4-6A63-403D-9656-345D877FF008}" destId="{DF6C8498-37BA-48EC-BC9C-C2766B7C01EE}" srcOrd="1" destOrd="0" presId="urn:microsoft.com/office/officeart/2008/layout/HorizontalMultiLevelHierarchy"/>
    <dgm:cxn modelId="{3C6B88D7-596D-49B3-BC33-A584F0AF4352}" type="presParOf" srcId="{7C2789E2-C277-4810-A253-FB9557F89E61}" destId="{0F9F3BC2-360F-47CC-85C4-AE9D040B8A5E}" srcOrd="2" destOrd="0" presId="urn:microsoft.com/office/officeart/2008/layout/HorizontalMultiLevelHierarchy"/>
    <dgm:cxn modelId="{BF098784-767C-42A6-9490-EB91E797C255}" type="presParOf" srcId="{0F9F3BC2-360F-47CC-85C4-AE9D040B8A5E}" destId="{675CAC28-003E-4FD2-B96A-9721ED83741F}" srcOrd="0" destOrd="0" presId="urn:microsoft.com/office/officeart/2008/layout/HorizontalMultiLevelHierarchy"/>
    <dgm:cxn modelId="{4982084C-D5B6-4BFA-A381-EA3B13D3DE5E}" type="presParOf" srcId="{7C2789E2-C277-4810-A253-FB9557F89E61}" destId="{FA68B133-6F43-446A-ACB6-8F40DBDB02FB}" srcOrd="3" destOrd="0" presId="urn:microsoft.com/office/officeart/2008/layout/HorizontalMultiLevelHierarchy"/>
    <dgm:cxn modelId="{142331D4-3FAE-47F6-8757-741EF2E95AE2}" type="presParOf" srcId="{FA68B133-6F43-446A-ACB6-8F40DBDB02FB}" destId="{53A95991-9F58-46F4-8544-68C9CB0B1490}" srcOrd="0" destOrd="0" presId="urn:microsoft.com/office/officeart/2008/layout/HorizontalMultiLevelHierarchy"/>
    <dgm:cxn modelId="{48E8B162-D8EA-4F9C-8A2A-90273EB0C285}" type="presParOf" srcId="{FA68B133-6F43-446A-ACB6-8F40DBDB02FB}" destId="{85DDC1E3-D928-412C-BB39-AA6C5C951343}" srcOrd="1" destOrd="0" presId="urn:microsoft.com/office/officeart/2008/layout/HorizontalMultiLevelHierarchy"/>
    <dgm:cxn modelId="{551A21A6-9A04-4BC3-833C-974329B5E298}" type="presParOf" srcId="{85DDC1E3-D928-412C-BB39-AA6C5C951343}" destId="{D72E6B1B-C29D-4FD9-BE91-7FD12767AABF}" srcOrd="0" destOrd="0" presId="urn:microsoft.com/office/officeart/2008/layout/HorizontalMultiLevelHierarchy"/>
    <dgm:cxn modelId="{CF82D339-6D4D-42CB-AB71-2F865709B455}" type="presParOf" srcId="{D72E6B1B-C29D-4FD9-BE91-7FD12767AABF}" destId="{277BEF01-E448-41AB-B091-282B8F053F97}" srcOrd="0" destOrd="0" presId="urn:microsoft.com/office/officeart/2008/layout/HorizontalMultiLevelHierarchy"/>
    <dgm:cxn modelId="{55A5BC35-73A4-4C2F-8D7D-071D964882B1}" type="presParOf" srcId="{85DDC1E3-D928-412C-BB39-AA6C5C951343}" destId="{BB2DEB7D-49A0-4534-AEBD-05A6868B624C}" srcOrd="1" destOrd="0" presId="urn:microsoft.com/office/officeart/2008/layout/HorizontalMultiLevelHierarchy"/>
    <dgm:cxn modelId="{BD875FF8-21B6-48AE-B8D8-DC28C954F1BD}" type="presParOf" srcId="{BB2DEB7D-49A0-4534-AEBD-05A6868B624C}" destId="{AD9D964A-30D6-4507-8E86-C93D6EE05802}" srcOrd="0" destOrd="0" presId="urn:microsoft.com/office/officeart/2008/layout/HorizontalMultiLevelHierarchy"/>
    <dgm:cxn modelId="{0A6B45F2-2F43-40C9-9B29-C88059732825}" type="presParOf" srcId="{BB2DEB7D-49A0-4534-AEBD-05A6868B624C}" destId="{42D661E4-5F68-4024-A807-60E55F1ADC19}" srcOrd="1" destOrd="0" presId="urn:microsoft.com/office/officeart/2008/layout/HorizontalMultiLevelHierarchy"/>
    <dgm:cxn modelId="{48C30A0D-D933-4B62-978D-E0B0887D89E0}" type="presParOf" srcId="{7C2789E2-C277-4810-A253-FB9557F89E61}" destId="{FAF24197-9FE3-460A-B4F7-34F6C55A71B0}" srcOrd="4" destOrd="0" presId="urn:microsoft.com/office/officeart/2008/layout/HorizontalMultiLevelHierarchy"/>
    <dgm:cxn modelId="{F99E1A0D-5A5B-4561-BF83-2626B72D610F}" type="presParOf" srcId="{FAF24197-9FE3-460A-B4F7-34F6C55A71B0}" destId="{7902C0D3-56F2-4CB6-95A4-E8BDCF570B4E}" srcOrd="0" destOrd="0" presId="urn:microsoft.com/office/officeart/2008/layout/HorizontalMultiLevelHierarchy"/>
    <dgm:cxn modelId="{60766E0D-EEAC-4C7E-A457-919D22708AE6}" type="presParOf" srcId="{7C2789E2-C277-4810-A253-FB9557F89E61}" destId="{C86E2864-A001-4220-A1E0-12F667CE0BDC}" srcOrd="5" destOrd="0" presId="urn:microsoft.com/office/officeart/2008/layout/HorizontalMultiLevelHierarchy"/>
    <dgm:cxn modelId="{F45F6675-350D-476C-96B5-9DDBFC26A033}" type="presParOf" srcId="{C86E2864-A001-4220-A1E0-12F667CE0BDC}" destId="{0D3C3A7F-3A8E-40DF-9486-7D0A22CD6B07}" srcOrd="0" destOrd="0" presId="urn:microsoft.com/office/officeart/2008/layout/HorizontalMultiLevelHierarchy"/>
    <dgm:cxn modelId="{10BEAEEC-941F-46F6-AEEB-64CD34845860}" type="presParOf" srcId="{C86E2864-A001-4220-A1E0-12F667CE0BDC}" destId="{D90EE4E8-E2F2-4F2D-B64C-EDDEA494A09C}" srcOrd="1" destOrd="0" presId="urn:microsoft.com/office/officeart/2008/layout/HorizontalMultiLevelHierarchy"/>
    <dgm:cxn modelId="{7DC3B8AE-BD6C-47BF-BBD5-9F6F5025273B}" type="presParOf" srcId="{D90EE4E8-E2F2-4F2D-B64C-EDDEA494A09C}" destId="{DE7DBC86-CD19-4C23-BBB9-0316CE56C093}" srcOrd="0" destOrd="0" presId="urn:microsoft.com/office/officeart/2008/layout/HorizontalMultiLevelHierarchy"/>
    <dgm:cxn modelId="{DDAC944B-9D06-4F6F-8EE6-6CC96FF1C806}" type="presParOf" srcId="{DE7DBC86-CD19-4C23-BBB9-0316CE56C093}" destId="{40318494-8187-4AC3-8C39-97926C4DFC8B}" srcOrd="0" destOrd="0" presId="urn:microsoft.com/office/officeart/2008/layout/HorizontalMultiLevelHierarchy"/>
    <dgm:cxn modelId="{06863CC7-5408-4885-AFE1-07F22C0C159F}" type="presParOf" srcId="{D90EE4E8-E2F2-4F2D-B64C-EDDEA494A09C}" destId="{87AF2CAD-1F85-4BFD-B0B0-E07B4AEACE7F}" srcOrd="1" destOrd="0" presId="urn:microsoft.com/office/officeart/2008/layout/HorizontalMultiLevelHierarchy"/>
    <dgm:cxn modelId="{CA604904-455B-48FE-8DB4-0DFF458A8BAC}" type="presParOf" srcId="{87AF2CAD-1F85-4BFD-B0B0-E07B4AEACE7F}" destId="{130B9332-9F3B-4DC4-929F-E7D7B502FBE8}" srcOrd="0" destOrd="0" presId="urn:microsoft.com/office/officeart/2008/layout/HorizontalMultiLevelHierarchy"/>
    <dgm:cxn modelId="{2B6FEF29-2088-41C5-84BF-F9C623BF4D4A}" type="presParOf" srcId="{87AF2CAD-1F85-4BFD-B0B0-E07B4AEACE7F}" destId="{EC864A07-BA38-4E3A-AD59-B556A619E2B7}" srcOrd="1" destOrd="0" presId="urn:microsoft.com/office/officeart/2008/layout/HorizontalMultiLevelHierarchy"/>
    <dgm:cxn modelId="{89E1E719-9427-44AF-8EE8-8D150939B97F}" type="presParOf" srcId="{7C2789E2-C277-4810-A253-FB9557F89E61}" destId="{1E50DFF9-B166-4B4D-90C0-F7E24E863BF5}" srcOrd="6" destOrd="0" presId="urn:microsoft.com/office/officeart/2008/layout/HorizontalMultiLevelHierarchy"/>
    <dgm:cxn modelId="{7BE82DED-6E9D-42B5-9245-21D82DEA4B47}" type="presParOf" srcId="{1E50DFF9-B166-4B4D-90C0-F7E24E863BF5}" destId="{DB2D1ACB-72EC-4D2B-9833-3EB4F0467985}" srcOrd="0" destOrd="0" presId="urn:microsoft.com/office/officeart/2008/layout/HorizontalMultiLevelHierarchy"/>
    <dgm:cxn modelId="{F1CD100B-8072-432E-8880-3D958F94EDB7}" type="presParOf" srcId="{7C2789E2-C277-4810-A253-FB9557F89E61}" destId="{A10D3B12-7D7A-4849-94A9-2355F9A97B85}" srcOrd="7" destOrd="0" presId="urn:microsoft.com/office/officeart/2008/layout/HorizontalMultiLevelHierarchy"/>
    <dgm:cxn modelId="{5FF789BB-1605-4F36-AA79-79AA3B88CE22}" type="presParOf" srcId="{A10D3B12-7D7A-4849-94A9-2355F9A97B85}" destId="{E19ED242-70E2-46FD-960F-4C963DE52E77}" srcOrd="0" destOrd="0" presId="urn:microsoft.com/office/officeart/2008/layout/HorizontalMultiLevelHierarchy"/>
    <dgm:cxn modelId="{B70A5147-FF59-4794-B3D1-63EC90D74352}" type="presParOf" srcId="{A10D3B12-7D7A-4849-94A9-2355F9A97B85}" destId="{4426E712-519E-4344-9EEE-1D15605291FD}" srcOrd="1" destOrd="0" presId="urn:microsoft.com/office/officeart/2008/layout/HorizontalMultiLevelHierarchy"/>
    <dgm:cxn modelId="{E3462EC9-3F14-4B1E-B960-73A097359575}" type="presParOf" srcId="{4426E712-519E-4344-9EEE-1D15605291FD}" destId="{5D59248C-F752-4712-A329-91728E11C6FB}" srcOrd="0" destOrd="0" presId="urn:microsoft.com/office/officeart/2008/layout/HorizontalMultiLevelHierarchy"/>
    <dgm:cxn modelId="{C1D324DF-685C-4D52-8B74-DD4E130E1F32}" type="presParOf" srcId="{5D59248C-F752-4712-A329-91728E11C6FB}" destId="{3BC82801-964B-4726-A129-F0532958D63B}" srcOrd="0" destOrd="0" presId="urn:microsoft.com/office/officeart/2008/layout/HorizontalMultiLevelHierarchy"/>
    <dgm:cxn modelId="{F80B1450-CA7E-4336-8BF7-E1D02BE01329}" type="presParOf" srcId="{4426E712-519E-4344-9EEE-1D15605291FD}" destId="{E1F600F9-A655-4E58-AFB2-CE6391F69576}" srcOrd="1" destOrd="0" presId="urn:microsoft.com/office/officeart/2008/layout/HorizontalMultiLevelHierarchy"/>
    <dgm:cxn modelId="{42A4B0F8-15CD-4247-BCC0-1647E0E47798}" type="presParOf" srcId="{E1F600F9-A655-4E58-AFB2-CE6391F69576}" destId="{67B31802-9259-4DF0-8F82-3F4C6B00035F}" srcOrd="0" destOrd="0" presId="urn:microsoft.com/office/officeart/2008/layout/HorizontalMultiLevelHierarchy"/>
    <dgm:cxn modelId="{AA819586-92F4-4949-8712-BB7171528BE8}" type="presParOf" srcId="{E1F600F9-A655-4E58-AFB2-CE6391F69576}" destId="{0D4DFBB7-6655-46A2-B50D-A3A77538B2E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9248C-F752-4712-A329-91728E11C6FB}">
      <dsp:nvSpPr>
        <dsp:cNvPr id="0" name=""/>
        <dsp:cNvSpPr/>
      </dsp:nvSpPr>
      <dsp:spPr>
        <a:xfrm>
          <a:off x="3772387" y="3418527"/>
          <a:ext cx="5010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1095" y="4572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4010407" y="3451720"/>
        <a:ext cx="25054" cy="25054"/>
      </dsp:txXfrm>
    </dsp:sp>
    <dsp:sp modelId="{1E50DFF9-B166-4B4D-90C0-F7E24E863BF5}">
      <dsp:nvSpPr>
        <dsp:cNvPr id="0" name=""/>
        <dsp:cNvSpPr/>
      </dsp:nvSpPr>
      <dsp:spPr>
        <a:xfrm>
          <a:off x="765813" y="2032000"/>
          <a:ext cx="501095" cy="1432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0547" y="0"/>
              </a:lnTo>
              <a:lnTo>
                <a:pt x="250547" y="1432247"/>
              </a:lnTo>
              <a:lnTo>
                <a:pt x="501095" y="1432247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978426" y="2710189"/>
        <a:ext cx="75868" cy="75868"/>
      </dsp:txXfrm>
    </dsp:sp>
    <dsp:sp modelId="{DE7DBC86-CD19-4C23-BBB9-0316CE56C093}">
      <dsp:nvSpPr>
        <dsp:cNvPr id="0" name=""/>
        <dsp:cNvSpPr/>
      </dsp:nvSpPr>
      <dsp:spPr>
        <a:xfrm>
          <a:off x="3772387" y="2463695"/>
          <a:ext cx="5010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1095" y="4572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4010407" y="2496888"/>
        <a:ext cx="25054" cy="25054"/>
      </dsp:txXfrm>
    </dsp:sp>
    <dsp:sp modelId="{FAF24197-9FE3-460A-B4F7-34F6C55A71B0}">
      <dsp:nvSpPr>
        <dsp:cNvPr id="0" name=""/>
        <dsp:cNvSpPr/>
      </dsp:nvSpPr>
      <dsp:spPr>
        <a:xfrm>
          <a:off x="765813" y="2032000"/>
          <a:ext cx="501095" cy="477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0547" y="0"/>
              </a:lnTo>
              <a:lnTo>
                <a:pt x="250547" y="477415"/>
              </a:lnTo>
              <a:lnTo>
                <a:pt x="501095" y="477415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999058" y="2253405"/>
        <a:ext cx="34605" cy="34605"/>
      </dsp:txXfrm>
    </dsp:sp>
    <dsp:sp modelId="{D72E6B1B-C29D-4FD9-BE91-7FD12767AABF}">
      <dsp:nvSpPr>
        <dsp:cNvPr id="0" name=""/>
        <dsp:cNvSpPr/>
      </dsp:nvSpPr>
      <dsp:spPr>
        <a:xfrm>
          <a:off x="3772387" y="1508864"/>
          <a:ext cx="5010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1095" y="4572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4010407" y="1542056"/>
        <a:ext cx="25054" cy="25054"/>
      </dsp:txXfrm>
    </dsp:sp>
    <dsp:sp modelId="{0F9F3BC2-360F-47CC-85C4-AE9D040B8A5E}">
      <dsp:nvSpPr>
        <dsp:cNvPr id="0" name=""/>
        <dsp:cNvSpPr/>
      </dsp:nvSpPr>
      <dsp:spPr>
        <a:xfrm>
          <a:off x="765813" y="1554584"/>
          <a:ext cx="501095" cy="477415"/>
        </a:xfrm>
        <a:custGeom>
          <a:avLst/>
          <a:gdLst/>
          <a:ahLst/>
          <a:cxnLst/>
          <a:rect l="0" t="0" r="0" b="0"/>
          <a:pathLst>
            <a:path>
              <a:moveTo>
                <a:pt x="0" y="477415"/>
              </a:moveTo>
              <a:lnTo>
                <a:pt x="250547" y="477415"/>
              </a:lnTo>
              <a:lnTo>
                <a:pt x="250547" y="0"/>
              </a:lnTo>
              <a:lnTo>
                <a:pt x="501095" y="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999058" y="1775989"/>
        <a:ext cx="34605" cy="34605"/>
      </dsp:txXfrm>
    </dsp:sp>
    <dsp:sp modelId="{E1C7F367-CCC3-462E-9A2D-DFF98725949D}">
      <dsp:nvSpPr>
        <dsp:cNvPr id="0" name=""/>
        <dsp:cNvSpPr/>
      </dsp:nvSpPr>
      <dsp:spPr>
        <a:xfrm>
          <a:off x="3772387" y="554032"/>
          <a:ext cx="5010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1095" y="45720"/>
              </a:lnTo>
            </a:path>
          </a:pathLst>
        </a:custGeom>
        <a:noFill/>
        <a:ln w="127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4010407" y="587225"/>
        <a:ext cx="25054" cy="25054"/>
      </dsp:txXfrm>
    </dsp:sp>
    <dsp:sp modelId="{800EBEF6-8FD1-4A26-8690-310B81BAEAB2}">
      <dsp:nvSpPr>
        <dsp:cNvPr id="0" name=""/>
        <dsp:cNvSpPr/>
      </dsp:nvSpPr>
      <dsp:spPr>
        <a:xfrm>
          <a:off x="765813" y="599752"/>
          <a:ext cx="501095" cy="1432247"/>
        </a:xfrm>
        <a:custGeom>
          <a:avLst/>
          <a:gdLst/>
          <a:ahLst/>
          <a:cxnLst/>
          <a:rect l="0" t="0" r="0" b="0"/>
          <a:pathLst>
            <a:path>
              <a:moveTo>
                <a:pt x="0" y="1432247"/>
              </a:moveTo>
              <a:lnTo>
                <a:pt x="250547" y="1432247"/>
              </a:lnTo>
              <a:lnTo>
                <a:pt x="250547" y="0"/>
              </a:lnTo>
              <a:lnTo>
                <a:pt x="501095" y="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978426" y="1277941"/>
        <a:ext cx="75868" cy="75868"/>
      </dsp:txXfrm>
    </dsp:sp>
    <dsp:sp modelId="{5747D3CB-CDEE-4C19-B80B-186B8480BECA}">
      <dsp:nvSpPr>
        <dsp:cNvPr id="0" name=""/>
        <dsp:cNvSpPr/>
      </dsp:nvSpPr>
      <dsp:spPr>
        <a:xfrm rot="16200000">
          <a:off x="-1626291" y="1650067"/>
          <a:ext cx="4020343" cy="763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Характерные</a:t>
          </a:r>
          <a:r>
            <a:rPr lang="ru-RU" sz="3700" kern="1200" dirty="0"/>
            <a:t> черты</a:t>
          </a:r>
        </a:p>
      </dsp:txBody>
      <dsp:txXfrm>
        <a:off x="-1626291" y="1650067"/>
        <a:ext cx="4020343" cy="763865"/>
      </dsp:txXfrm>
    </dsp:sp>
    <dsp:sp modelId="{782D8C9C-5AAB-4048-8B34-D89428E1C40F}">
      <dsp:nvSpPr>
        <dsp:cNvPr id="0" name=""/>
        <dsp:cNvSpPr/>
      </dsp:nvSpPr>
      <dsp:spPr>
        <a:xfrm>
          <a:off x="1266908" y="217819"/>
          <a:ext cx="2505478" cy="763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Точки</a:t>
          </a:r>
        </a:p>
      </dsp:txBody>
      <dsp:txXfrm>
        <a:off x="1266908" y="217819"/>
        <a:ext cx="2505478" cy="763865"/>
      </dsp:txXfrm>
    </dsp:sp>
    <dsp:sp modelId="{581FFA0C-4FBF-45CD-B6DF-38B7D416542B}">
      <dsp:nvSpPr>
        <dsp:cNvPr id="0" name=""/>
        <dsp:cNvSpPr/>
      </dsp:nvSpPr>
      <dsp:spPr>
        <a:xfrm>
          <a:off x="4273482" y="217819"/>
          <a:ext cx="3213401" cy="763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Углы, соединения линий, точки высокой кривизны, центр тяжести области, концы линий</a:t>
          </a:r>
        </a:p>
      </dsp:txBody>
      <dsp:txXfrm>
        <a:off x="4273482" y="217819"/>
        <a:ext cx="3213401" cy="763865"/>
      </dsp:txXfrm>
    </dsp:sp>
    <dsp:sp modelId="{53A95991-9F58-46F4-8544-68C9CB0B1490}">
      <dsp:nvSpPr>
        <dsp:cNvPr id="0" name=""/>
        <dsp:cNvSpPr/>
      </dsp:nvSpPr>
      <dsp:spPr>
        <a:xfrm>
          <a:off x="1266908" y="1172651"/>
          <a:ext cx="2505478" cy="763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Линии</a:t>
          </a:r>
        </a:p>
      </dsp:txBody>
      <dsp:txXfrm>
        <a:off x="1266908" y="1172651"/>
        <a:ext cx="2505478" cy="763865"/>
      </dsp:txXfrm>
    </dsp:sp>
    <dsp:sp modelId="{AD9D964A-30D6-4507-8E86-C93D6EE05802}">
      <dsp:nvSpPr>
        <dsp:cNvPr id="0" name=""/>
        <dsp:cNvSpPr/>
      </dsp:nvSpPr>
      <dsp:spPr>
        <a:xfrm>
          <a:off x="4273482" y="1172651"/>
          <a:ext cx="3213401" cy="763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Прямые или криволинейные структуры, границы областей</a:t>
          </a:r>
        </a:p>
      </dsp:txBody>
      <dsp:txXfrm>
        <a:off x="4273482" y="1172651"/>
        <a:ext cx="3213401" cy="763865"/>
      </dsp:txXfrm>
    </dsp:sp>
    <dsp:sp modelId="{0D3C3A7F-3A8E-40DF-9486-7D0A22CD6B07}">
      <dsp:nvSpPr>
        <dsp:cNvPr id="0" name=""/>
        <dsp:cNvSpPr/>
      </dsp:nvSpPr>
      <dsp:spPr>
        <a:xfrm>
          <a:off x="1266908" y="2127483"/>
          <a:ext cx="2505478" cy="763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Области</a:t>
          </a:r>
        </a:p>
      </dsp:txBody>
      <dsp:txXfrm>
        <a:off x="1266908" y="2127483"/>
        <a:ext cx="2505478" cy="763865"/>
      </dsp:txXfrm>
    </dsp:sp>
    <dsp:sp modelId="{130B9332-9F3B-4DC4-929F-E7D7B502FBE8}">
      <dsp:nvSpPr>
        <dsp:cNvPr id="0" name=""/>
        <dsp:cNvSpPr/>
      </dsp:nvSpPr>
      <dsp:spPr>
        <a:xfrm>
          <a:off x="4273482" y="2127483"/>
          <a:ext cx="3213401" cy="763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Сегментированные области, специфические формы</a:t>
          </a:r>
        </a:p>
      </dsp:txBody>
      <dsp:txXfrm>
        <a:off x="4273482" y="2127483"/>
        <a:ext cx="3213401" cy="763865"/>
      </dsp:txXfrm>
    </dsp:sp>
    <dsp:sp modelId="{E19ED242-70E2-46FD-960F-4C963DE52E77}">
      <dsp:nvSpPr>
        <dsp:cNvPr id="0" name=""/>
        <dsp:cNvSpPr/>
      </dsp:nvSpPr>
      <dsp:spPr>
        <a:xfrm>
          <a:off x="1266908" y="3082314"/>
          <a:ext cx="2505478" cy="763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Структуры</a:t>
          </a:r>
        </a:p>
      </dsp:txBody>
      <dsp:txXfrm>
        <a:off x="1266908" y="3082314"/>
        <a:ext cx="2505478" cy="763865"/>
      </dsp:txXfrm>
    </dsp:sp>
    <dsp:sp modelId="{67B31802-9259-4DF0-8F82-3F4C6B00035F}">
      <dsp:nvSpPr>
        <dsp:cNvPr id="0" name=""/>
        <dsp:cNvSpPr/>
      </dsp:nvSpPr>
      <dsp:spPr>
        <a:xfrm>
          <a:off x="4273482" y="3082314"/>
          <a:ext cx="3213401" cy="7638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Комбинации черт</a:t>
          </a:r>
        </a:p>
      </dsp:txBody>
      <dsp:txXfrm>
        <a:off x="4273482" y="3082314"/>
        <a:ext cx="3213401" cy="763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7FE05-059B-45F3-B3A6-D8714CD9347B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6956-90FF-47C9-AF90-4B977F9763D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6956-90FF-47C9-AF90-4B977F9763D4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31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Сегментированное изображение:</a:t>
            </a:r>
            <a:r>
              <a:rPr lang="ru-RU" baseline="0" dirty="0"/>
              <a:t> небо, развевающиеся флаги, автобусы, иероглифы, восточная постройка, портрет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Сегментированное изображение:</a:t>
            </a:r>
            <a:r>
              <a:rPr lang="ru-RU" baseline="0" dirty="0"/>
              <a:t> небо, развевающиеся флаги, автобусы, иероглифы, восточная постройка, портрет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FAB6-1F15-44CC-A4C2-11800122841E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3722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C0A01C3-25AF-4BE7-BF1D-54FBF3DC8C17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/>
          </a:p>
        </p:txBody>
      </p:sp>
      <p:sp>
        <p:nvSpPr>
          <p:cNvPr id="13824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424D9F1-25CB-4187-A6D6-2E94DABCE55A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6956-90FF-47C9-AF90-4B977F9763D4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92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04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23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89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17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04550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94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571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14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27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6568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539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93FC474-2E20-47FA-B6DA-07EC18748817}" type="datetimeFigureOut">
              <a:rPr lang="ru-RU" smtClean="0"/>
              <a:pPr/>
              <a:t>30.04.2020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05817E-AC46-4169-A7E6-3B2D2D184FA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7178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0" pos="594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08893" y="1231506"/>
            <a:ext cx="4608963" cy="4394988"/>
          </a:xfrm>
        </p:spPr>
        <p:txBody>
          <a:bodyPr>
            <a:normAutofit/>
          </a:bodyPr>
          <a:lstStyle/>
          <a:p>
            <a:pPr algn="r"/>
            <a:r>
              <a:rPr lang="ru-RU" sz="4200"/>
              <a:t>Элементы технического зрения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00457" y="1300843"/>
            <a:ext cx="2434646" cy="4256314"/>
          </a:xfrm>
        </p:spPr>
        <p:txBody>
          <a:bodyPr anchor="ctr">
            <a:normAutofit/>
          </a:bodyPr>
          <a:lstStyle/>
          <a:p>
            <a:pPr algn="l"/>
            <a:r>
              <a:rPr lang="ru-RU" dirty="0"/>
              <a:t>Сопоставление изображений. Точечные особенности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05CB15-2F46-4D9D-AEA4-3619C520C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9156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8DAE5F6-55D5-4FC2-B1F3-AE114251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50264" y="1964267"/>
            <a:ext cx="643467" cy="9143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оптический поток</a:t>
            </a:r>
          </a:p>
        </p:txBody>
      </p:sp>
      <p:pic>
        <p:nvPicPr>
          <p:cNvPr id="880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5656" y="1467642"/>
            <a:ext cx="6100460" cy="243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>
              <a:xfrm>
                <a:off x="899592" y="4077072"/>
                <a:ext cx="7772400" cy="2520280"/>
              </a:xfrm>
              <a:prstGeom prst="rect">
                <a:avLst/>
              </a:prstGeom>
            </p:spPr>
            <p:txBody>
              <a:bodyPr vert="horz">
                <a:normAutofit fontScale="85000" lnSpcReduction="10000"/>
              </a:bodyPr>
              <a:lstStyle/>
              <a:p>
                <a:pPr marL="274320" marR="0" lvl="0" indent="-27432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chemeClr val="accent1"/>
                  </a:buClr>
                  <a:buSzPct val="95000"/>
                  <a:buFont typeface="Wingdings 2"/>
                  <a:buChar char=""/>
                  <a:tabLst/>
                  <a:defRPr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Используем ограничения для формализации задачи</a:t>
                </a:r>
              </a:p>
              <a:p>
                <a:pPr marL="731520" lvl="1" indent="-274320">
                  <a:spcBef>
                    <a:spcPct val="20000"/>
                  </a:spcBef>
                  <a:buClr>
                    <a:schemeClr val="accent1"/>
                  </a:buClr>
                  <a:buSzPct val="95000"/>
                  <a:buFont typeface="Wingdings 2"/>
                  <a:buChar char=""/>
                </a:pPr>
                <a:r>
                  <a:rPr kumimoji="0" lang="ru-RU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Постоянная яркость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lvl="1">
                  <a:spcBef>
                    <a:spcPct val="20000"/>
                  </a:spcBef>
                  <a:buClr>
                    <a:schemeClr val="accent1"/>
                  </a:buClr>
                  <a:buSzPct val="9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)=0</m:t>
                      </m:r>
                    </m:oMath>
                  </m:oMathPara>
                </a14:m>
                <a:endParaRPr kumimoji="0" lang="ru-RU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marL="731520" lvl="1" indent="-274320">
                  <a:spcBef>
                    <a:spcPct val="20000"/>
                  </a:spcBef>
                  <a:buClr>
                    <a:schemeClr val="accent1"/>
                  </a:buClr>
                  <a:buSzPct val="95000"/>
                  <a:buFont typeface="Wingdings 2"/>
                  <a:buChar char=""/>
                </a:pPr>
                <a:r>
                  <a:rPr lang="ru-RU" sz="2000" dirty="0"/>
                  <a:t>Малое смещение</a:t>
                </a:r>
                <a:endParaRPr lang="en-US" sz="2000" dirty="0"/>
              </a:p>
              <a:p>
                <a:pPr lvl="1" algn="ctr">
                  <a:spcBef>
                    <a:spcPct val="20000"/>
                  </a:spcBef>
                  <a:buClr>
                    <a:schemeClr val="accent1"/>
                  </a:buClr>
                  <a:buSzPct val="9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kumimoji="0" lang="en-US" sz="2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US" sz="26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pPr lvl="1" algn="ctr">
                  <a:spcBef>
                    <a:spcPct val="20000"/>
                  </a:spcBef>
                  <a:buClr>
                    <a:schemeClr val="accent1"/>
                  </a:buClr>
                  <a:buSzPct val="95000"/>
                </a:pPr>
                <a14:m>
                  <m:oMath xmlns:m="http://schemas.openxmlformats.org/officeDocument/2006/math">
                    <m:r>
                      <a:rPr kumimoji="0" lang="en-U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077072"/>
                <a:ext cx="7772400" cy="2520280"/>
              </a:xfrm>
              <a:prstGeom prst="rect">
                <a:avLst/>
              </a:prstGeom>
              <a:blipFill>
                <a:blip r:embed="rId3"/>
                <a:stretch>
                  <a:fillRect l="-314" t="-19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оптический поток</a:t>
            </a:r>
            <a:r>
              <a:rPr lang="en-US" dirty="0"/>
              <a:t>: </a:t>
            </a:r>
            <a:r>
              <a:rPr lang="ru-RU" dirty="0"/>
              <a:t>уравнения в точке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Содержимое 6"/>
              <p:cNvSpPr>
                <a:spLocks noGrp="1"/>
              </p:cNvSpPr>
              <p:nvPr>
                <p:ph idx="1"/>
              </p:nvPr>
            </p:nvSpPr>
            <p:spPr>
              <a:xfrm>
                <a:off x="1263241" y="2348880"/>
                <a:ext cx="6984776" cy="3792544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sz="2400" dirty="0"/>
                  <a:t>Объединим ограничения: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lvl="0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sz="2400" dirty="0"/>
                  <a:t>1 уравнение, но 2 переменных (</a:t>
                </a:r>
                <a:r>
                  <a:rPr lang="en-US" sz="2400" dirty="0" err="1"/>
                  <a:t>u,v</a:t>
                </a:r>
                <a:r>
                  <a:rPr lang="ru-RU" sz="2400" dirty="0"/>
                  <a:t>) – как быть?</a:t>
                </a:r>
              </a:p>
              <a:p>
                <a:pPr>
                  <a:buFont typeface="Arial" charset="0"/>
                  <a:buChar char="•"/>
                </a:pPr>
                <a:endParaRPr lang="ru-RU" sz="2400" dirty="0"/>
              </a:p>
            </p:txBody>
          </p:sp>
        </mc:Choice>
        <mc:Fallback>
          <p:sp>
            <p:nvSpPr>
              <p:cNvPr id="7" name="Содержимое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3241" y="2348880"/>
                <a:ext cx="6984776" cy="3792544"/>
              </a:xfrm>
              <a:blipFill>
                <a:blip r:embed="rId2"/>
                <a:stretch>
                  <a:fillRect l="-1134" t="-8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оптический поток: система уравнений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Содержимое 6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60848"/>
                <a:ext cx="8229600" cy="4392488"/>
              </a:xfrm>
            </p:spPr>
            <p:txBody>
              <a:bodyPr>
                <a:noAutofit/>
              </a:bodyPr>
              <a:lstStyle/>
              <a:p>
                <a:pPr lvl="1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sz="2800" dirty="0"/>
                  <a:t>Идея</a:t>
                </a:r>
                <a:r>
                  <a:rPr lang="en-US" sz="2800" dirty="0"/>
                  <a:t>:  </a:t>
                </a:r>
                <a:r>
                  <a:rPr lang="ru-RU" sz="2800" dirty="0"/>
                  <a:t>наложить дополнительные ограничения</a:t>
                </a:r>
                <a:endParaRPr lang="en-US" sz="2800" dirty="0"/>
              </a:p>
              <a:p>
                <a:pPr lvl="2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sz="2000" dirty="0"/>
                  <a:t>Пусть оптический поток меняется плавно</a:t>
                </a:r>
                <a:endParaRPr lang="en-US" sz="2000" dirty="0"/>
              </a:p>
              <a:p>
                <a:pPr lvl="2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sz="2000" dirty="0"/>
                  <a:t>пусть для всех пикселей из окрестности смещение постоянно!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u,v</a:t>
                </a:r>
                <a:r>
                  <a:rPr lang="en-US" sz="2000" dirty="0"/>
                  <a:t>)</a:t>
                </a:r>
              </a:p>
              <a:p>
                <a:pPr lvl="2"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sz="2000" dirty="0"/>
                  <a:t>Тогда для окрестности 5х5 получим 25 уравнений!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25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Содержимое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60848"/>
                <a:ext cx="8229600" cy="4392488"/>
              </a:xfrm>
              <a:blipFill>
                <a:blip r:embed="rId2"/>
                <a:stretch>
                  <a:fillRect t="-1110" r="-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Сопоставление изображений :</a:t>
            </a:r>
            <a:br>
              <a:rPr lang="ru-RU" dirty="0"/>
            </a:br>
            <a:r>
              <a:rPr lang="ru-RU" dirty="0"/>
              <a:t>оптический поток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Содержимое 6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420888"/>
                <a:ext cx="8229600" cy="3869784"/>
              </a:xfrm>
            </p:spPr>
            <p:txBody>
              <a:bodyPr>
                <a:normAutofit/>
              </a:bodyPr>
              <a:lstStyle/>
              <a:p>
                <a:pPr lvl="1">
                  <a:buFont typeface="Arial" charset="0"/>
                  <a:buChar char="•"/>
                </a:pPr>
                <a:r>
                  <a:rPr lang="ru-RU" sz="2000" dirty="0"/>
                  <a:t>Получаем задачу МНК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ru-RU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𝐴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  =&gt;  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 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𝐴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∑</m:t>
                                </m:r>
                                <m:sSubSup>
                                  <m:sSub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∑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∑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  <a:p>
                <a:pPr lvl="1">
                  <a:buFont typeface="Arial" charset="0"/>
                  <a:buChar char="•"/>
                </a:pPr>
                <a:r>
                  <a:rPr lang="ru-RU" sz="2000" dirty="0">
                    <a:solidFill>
                      <a:schemeClr val="tx1"/>
                    </a:solidFill>
                  </a:rPr>
                  <a:t>Кроме того, можно наложить дополнительные ограничения, зная характер движения камеры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Содержимое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420888"/>
                <a:ext cx="8229600" cy="3869784"/>
              </a:xfrm>
              <a:blipFill>
                <a:blip r:embed="rId2"/>
                <a:stretch>
                  <a:fillRect t="-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Оценка движения</a:t>
            </a:r>
            <a:r>
              <a:rPr lang="en-US" dirty="0"/>
              <a:t>: </a:t>
            </a:r>
            <a:r>
              <a:rPr lang="ru-RU" dirty="0"/>
              <a:t>оптический поток</a:t>
            </a:r>
            <a:endParaRPr lang="en-US" dirty="0"/>
          </a:p>
        </p:txBody>
      </p:sp>
      <p:pic>
        <p:nvPicPr>
          <p:cNvPr id="525315" name="Picture 1027" descr="_8196_figure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032" y="2348880"/>
            <a:ext cx="4251325" cy="1920875"/>
          </a:xfrm>
          <a:prstGeom prst="rect">
            <a:avLst/>
          </a:prstGeom>
          <a:noFill/>
        </p:spPr>
      </p:pic>
      <p:pic>
        <p:nvPicPr>
          <p:cNvPr id="525316" name="Picture 1028" descr="_8196_figure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861" y="1988840"/>
            <a:ext cx="3672603" cy="3434085"/>
          </a:xfrm>
          <a:prstGeom prst="rect">
            <a:avLst/>
          </a:prstGeom>
          <a:noFill/>
        </p:spPr>
      </p:pic>
      <p:sp>
        <p:nvSpPr>
          <p:cNvPr id="525318" name="Text Box 1030"/>
          <p:cNvSpPr txBox="1">
            <a:spLocks noChangeArrowheads="1"/>
          </p:cNvSpPr>
          <p:nvPr/>
        </p:nvSpPr>
        <p:spPr bwMode="auto">
          <a:xfrm>
            <a:off x="729729" y="6030582"/>
            <a:ext cx="8051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2000" b="0" dirty="0">
                <a:latin typeface="Arial" charset="0"/>
              </a:rPr>
              <a:t>Оценка движения начинается с оценки движения каждого пикселя</a:t>
            </a:r>
            <a:endParaRPr lang="en-US" sz="2000" b="0" dirty="0">
              <a:latin typeface="Arial" charset="0"/>
            </a:endParaRPr>
          </a:p>
          <a:p>
            <a:r>
              <a:rPr lang="ru-RU" sz="2000" b="0" dirty="0">
                <a:latin typeface="Arial" charset="0"/>
              </a:rPr>
              <a:t>Затем рассматривается движение во всем изображении</a:t>
            </a:r>
            <a:endParaRPr lang="en-US" sz="2000" b="0" dirty="0">
              <a:latin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938758" y="1340768"/>
            <a:ext cx="8077454" cy="3989477"/>
            <a:chOff x="112" y="916"/>
            <a:chExt cx="5451" cy="3352"/>
          </a:xfrm>
        </p:grpSpPr>
        <p:grpSp>
          <p:nvGrpSpPr>
            <p:cNvPr id="5" name="Group 9"/>
            <p:cNvGrpSpPr>
              <a:grpSpLocks/>
            </p:cNvGrpSpPr>
            <p:nvPr/>
          </p:nvGrpSpPr>
          <p:grpSpPr bwMode="auto">
            <a:xfrm>
              <a:off x="112" y="916"/>
              <a:ext cx="5451" cy="3352"/>
              <a:chOff x="112" y="916"/>
              <a:chExt cx="5451" cy="3352"/>
            </a:xfrm>
          </p:grpSpPr>
          <p:grpSp>
            <p:nvGrpSpPr>
              <p:cNvPr id="6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272" cy="3337"/>
                <a:chOff x="112" y="931"/>
                <a:chExt cx="2272" cy="3337"/>
              </a:xfrm>
            </p:grpSpPr>
            <p:grpSp>
              <p:nvGrpSpPr>
                <p:cNvPr id="7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548876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548877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548878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548879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548880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 dirty="0"/>
                  </a:p>
                </p:txBody>
              </p:sp>
              <p:sp>
                <p:nvSpPr>
                  <p:cNvPr id="548881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548882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548883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sp>
              <p:nvSpPr>
                <p:cNvPr id="5488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76"/>
                  <a:ext cx="2066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ru-RU" sz="2000">
                      <a:latin typeface="Arial" charset="0"/>
                    </a:rPr>
                    <a:t>Гауссова пирамида для</a:t>
                  </a:r>
                  <a:r>
                    <a:rPr lang="en-US" sz="2000">
                      <a:latin typeface="Arial" charset="0"/>
                    </a:rPr>
                    <a:t> H</a:t>
                  </a:r>
                </a:p>
              </p:txBody>
            </p:sp>
          </p:grpSp>
          <p:grpSp>
            <p:nvGrpSpPr>
              <p:cNvPr id="8" name="Group 21"/>
              <p:cNvGrpSpPr>
                <a:grpSpLocks/>
              </p:cNvGrpSpPr>
              <p:nvPr/>
            </p:nvGrpSpPr>
            <p:grpSpPr bwMode="auto">
              <a:xfrm>
                <a:off x="3289" y="916"/>
                <a:ext cx="2274" cy="3352"/>
                <a:chOff x="3289" y="916"/>
                <a:chExt cx="2274" cy="3352"/>
              </a:xfrm>
            </p:grpSpPr>
            <p:grpSp>
              <p:nvGrpSpPr>
                <p:cNvPr id="9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548887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548888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548889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548890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548891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548892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548893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ru-RU"/>
                  </a:p>
                </p:txBody>
              </p:sp>
              <p:sp>
                <p:nvSpPr>
                  <p:cNvPr id="548894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ru-RU"/>
                  </a:p>
                </p:txBody>
              </p:sp>
            </p:grpSp>
            <p:sp>
              <p:nvSpPr>
                <p:cNvPr id="54889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412" y="4076"/>
                  <a:ext cx="199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ru-RU" sz="2000">
                      <a:latin typeface="Arial" charset="0"/>
                    </a:rPr>
                    <a:t>Гауссова пирамида для </a:t>
                  </a:r>
                  <a:r>
                    <a:rPr lang="en-US" sz="2000">
                      <a:latin typeface="Arial" charset="0"/>
                    </a:rPr>
                    <a:t>I</a:t>
                  </a:r>
                </a:p>
              </p:txBody>
            </p:sp>
          </p:grpSp>
        </p:grpSp>
        <p:sp>
          <p:nvSpPr>
            <p:cNvPr id="548896" name="Text Box 32"/>
            <p:cNvSpPr txBox="1">
              <a:spLocks noChangeArrowheads="1"/>
            </p:cNvSpPr>
            <p:nvPr/>
          </p:nvSpPr>
          <p:spPr bwMode="auto">
            <a:xfrm>
              <a:off x="4124" y="3580"/>
              <a:ext cx="55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latin typeface="Arial" charset="0"/>
                </a:rPr>
                <a:t>image I</a:t>
              </a:r>
            </a:p>
          </p:txBody>
        </p:sp>
        <p:sp>
          <p:nvSpPr>
            <p:cNvPr id="548897" name="Text Box 33"/>
            <p:cNvSpPr txBox="1">
              <a:spLocks noChangeArrowheads="1"/>
            </p:cNvSpPr>
            <p:nvPr/>
          </p:nvSpPr>
          <p:spPr bwMode="auto">
            <a:xfrm>
              <a:off x="887" y="3571"/>
              <a:ext cx="62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latin typeface="Arial" charset="0"/>
                </a:rPr>
                <a:t>image H</a:t>
              </a:r>
            </a:p>
          </p:txBody>
        </p:sp>
      </p:grpSp>
      <p:grpSp>
        <p:nvGrpSpPr>
          <p:cNvPr id="10" name="Group 34"/>
          <p:cNvGrpSpPr>
            <a:grpSpLocks/>
          </p:cNvGrpSpPr>
          <p:nvPr/>
        </p:nvGrpSpPr>
        <p:grpSpPr bwMode="auto">
          <a:xfrm>
            <a:off x="4120428" y="1722227"/>
            <a:ext cx="1789869" cy="2758834"/>
            <a:chOff x="2489" y="1482"/>
            <a:chExt cx="1373" cy="2269"/>
          </a:xfrm>
        </p:grpSpPr>
        <p:sp>
          <p:nvSpPr>
            <p:cNvPr id="548899" name="Text Box 35"/>
            <p:cNvSpPr txBox="1">
              <a:spLocks noChangeArrowheads="1"/>
            </p:cNvSpPr>
            <p:nvPr/>
          </p:nvSpPr>
          <p:spPr bwMode="auto">
            <a:xfrm>
              <a:off x="2489" y="3482"/>
              <a:ext cx="1241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200" i="1" dirty="0">
                  <a:solidFill>
                    <a:srgbClr val="D60093"/>
                  </a:solidFill>
                </a:rPr>
                <a:t>u=10 </a:t>
              </a:r>
              <a:r>
                <a:rPr lang="ru-RU" sz="2200" i="1" dirty="0">
                  <a:solidFill>
                    <a:srgbClr val="D60093"/>
                  </a:solidFill>
                </a:rPr>
                <a:t>пикселей</a:t>
              </a:r>
              <a:endParaRPr lang="en-US" sz="2200" dirty="0"/>
            </a:p>
          </p:txBody>
        </p:sp>
        <p:sp>
          <p:nvSpPr>
            <p:cNvPr id="548900" name="Text Box 36"/>
            <p:cNvSpPr txBox="1">
              <a:spLocks noChangeArrowheads="1"/>
            </p:cNvSpPr>
            <p:nvPr/>
          </p:nvSpPr>
          <p:spPr bwMode="auto">
            <a:xfrm>
              <a:off x="2489" y="2658"/>
              <a:ext cx="1153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200" i="1">
                  <a:solidFill>
                    <a:srgbClr val="D60093"/>
                  </a:solidFill>
                </a:rPr>
                <a:t>u=5 </a:t>
              </a:r>
              <a:r>
                <a:rPr lang="ru-RU" sz="2200" i="1">
                  <a:solidFill>
                    <a:srgbClr val="D60093"/>
                  </a:solidFill>
                </a:rPr>
                <a:t>пикселей</a:t>
              </a:r>
              <a:endParaRPr lang="en-US" sz="2200"/>
            </a:p>
          </p:txBody>
        </p:sp>
        <p:sp>
          <p:nvSpPr>
            <p:cNvPr id="548901" name="Text Box 37"/>
            <p:cNvSpPr txBox="1">
              <a:spLocks noChangeArrowheads="1"/>
            </p:cNvSpPr>
            <p:nvPr/>
          </p:nvSpPr>
          <p:spPr bwMode="auto">
            <a:xfrm>
              <a:off x="2489" y="2026"/>
              <a:ext cx="1285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200" i="1" dirty="0">
                  <a:solidFill>
                    <a:srgbClr val="D60093"/>
                  </a:solidFill>
                </a:rPr>
                <a:t>u=2.5 </a:t>
              </a:r>
              <a:r>
                <a:rPr lang="ru-RU" sz="2200" i="1" dirty="0">
                  <a:solidFill>
                    <a:srgbClr val="D60093"/>
                  </a:solidFill>
                </a:rPr>
                <a:t>пикселей</a:t>
              </a:r>
              <a:endParaRPr lang="en-US" sz="2200" dirty="0"/>
            </a:p>
          </p:txBody>
        </p:sp>
        <p:sp>
          <p:nvSpPr>
            <p:cNvPr id="548902" name="Text Box 38"/>
            <p:cNvSpPr txBox="1">
              <a:spLocks noChangeArrowheads="1"/>
            </p:cNvSpPr>
            <p:nvPr/>
          </p:nvSpPr>
          <p:spPr bwMode="auto">
            <a:xfrm>
              <a:off x="2489" y="1482"/>
              <a:ext cx="1373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200" i="1" dirty="0">
                  <a:solidFill>
                    <a:srgbClr val="D60093"/>
                  </a:solidFill>
                </a:rPr>
                <a:t>u=1.25 </a:t>
              </a:r>
              <a:r>
                <a:rPr lang="ru-RU" sz="2200" i="1" dirty="0">
                  <a:solidFill>
                    <a:srgbClr val="D60093"/>
                  </a:solidFill>
                </a:rPr>
                <a:t>пикселей</a:t>
              </a:r>
              <a:endParaRPr lang="en-US" sz="2200" dirty="0"/>
            </a:p>
          </p:txBody>
        </p:sp>
      </p:grpSp>
      <p:sp>
        <p:nvSpPr>
          <p:cNvPr id="548903" name="Rectangle 3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dirty="0"/>
              <a:t>Иерархический метод оценки движения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Сопоставление изображений</a:t>
            </a:r>
          </a:p>
        </p:txBody>
      </p:sp>
      <p:sp>
        <p:nvSpPr>
          <p:cNvPr id="7" name="Содержимое 6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1133480"/>
          </a:xfrm>
        </p:spPr>
        <p:txBody>
          <a:bodyPr>
            <a:normAutofit/>
          </a:bodyPr>
          <a:lstStyle/>
          <a:p>
            <a:pPr lvl="1"/>
            <a:r>
              <a:rPr lang="ru-RU" dirty="0"/>
              <a:t>Всегда ли задача разрешима?</a:t>
            </a:r>
            <a:endParaRPr lang="en-US" dirty="0"/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5960179" y="2390033"/>
            <a:ext cx="2282164" cy="2241550"/>
            <a:chOff x="728" y="1376"/>
            <a:chExt cx="1424" cy="1360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728" y="1376"/>
              <a:ext cx="1424" cy="1360"/>
            </a:xfrm>
            <a:prstGeom prst="ellipse">
              <a:avLst/>
            </a:prstGeom>
            <a:solidFill>
              <a:srgbClr val="EAEAEA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1312" y="1720"/>
              <a:ext cx="216" cy="216"/>
            </a:xfrm>
            <a:prstGeom prst="ellipse">
              <a:avLst/>
            </a:prstGeom>
            <a:solidFill>
              <a:srgbClr val="0000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13" name="Group 6"/>
            <p:cNvGrpSpPr>
              <a:grpSpLocks/>
            </p:cNvGrpSpPr>
            <p:nvPr/>
          </p:nvGrpSpPr>
          <p:grpSpPr bwMode="auto">
            <a:xfrm>
              <a:off x="816" y="1824"/>
              <a:ext cx="656" cy="576"/>
              <a:chOff x="816" y="1824"/>
              <a:chExt cx="656" cy="576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V="1">
                <a:off x="816" y="1824"/>
                <a:ext cx="656" cy="24"/>
              </a:xfrm>
              <a:prstGeom prst="line">
                <a:avLst/>
              </a:prstGeom>
              <a:noFill/>
              <a:ln w="28575" cap="sq">
                <a:solidFill>
                  <a:srgbClr val="CC9900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 flipH="1">
                <a:off x="1328" y="1832"/>
                <a:ext cx="144" cy="568"/>
              </a:xfrm>
              <a:prstGeom prst="line">
                <a:avLst/>
              </a:prstGeom>
              <a:noFill/>
              <a:ln w="28575" cap="sq">
                <a:solidFill>
                  <a:srgbClr val="CC9900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</p:grp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1464" y="1832"/>
              <a:ext cx="272" cy="208"/>
            </a:xfrm>
            <a:prstGeom prst="line">
              <a:avLst/>
            </a:prstGeom>
            <a:noFill/>
            <a:ln w="28575" cap="sq">
              <a:solidFill>
                <a:srgbClr val="CC3300"/>
              </a:solidFill>
              <a:miter lim="800000"/>
              <a:headEnd type="none" w="sm" len="sm"/>
              <a:tailEnd type="triangle" w="med" len="med"/>
            </a:ln>
            <a:effectLst/>
          </p:spPr>
          <p:txBody>
            <a:bodyPr wrap="none"/>
            <a:lstStyle/>
            <a:p>
              <a:endParaRPr lang="ru-RU"/>
            </a:p>
          </p:txBody>
        </p:sp>
        <p:grpSp>
          <p:nvGrpSpPr>
            <p:cNvPr id="17" name="Group 10"/>
            <p:cNvGrpSpPr>
              <a:grpSpLocks/>
            </p:cNvGrpSpPr>
            <p:nvPr/>
          </p:nvGrpSpPr>
          <p:grpSpPr bwMode="auto">
            <a:xfrm>
              <a:off x="1088" y="2040"/>
              <a:ext cx="656" cy="576"/>
              <a:chOff x="816" y="1824"/>
              <a:chExt cx="656" cy="576"/>
            </a:xfrm>
          </p:grpSpPr>
          <p:sp>
            <p:nvSpPr>
              <p:cNvPr id="18" name="Line 11"/>
              <p:cNvSpPr>
                <a:spLocks noChangeShapeType="1"/>
              </p:cNvSpPr>
              <p:nvPr/>
            </p:nvSpPr>
            <p:spPr bwMode="auto">
              <a:xfrm flipV="1">
                <a:off x="816" y="1824"/>
                <a:ext cx="656" cy="24"/>
              </a:xfrm>
              <a:prstGeom prst="line">
                <a:avLst/>
              </a:prstGeom>
              <a:noFill/>
              <a:ln w="28575" cap="sq">
                <a:solidFill>
                  <a:srgbClr val="CC0066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  <p:sp>
            <p:nvSpPr>
              <p:cNvPr id="19" name="Line 12"/>
              <p:cNvSpPr>
                <a:spLocks noChangeShapeType="1"/>
              </p:cNvSpPr>
              <p:nvPr/>
            </p:nvSpPr>
            <p:spPr bwMode="auto">
              <a:xfrm flipH="1">
                <a:off x="1328" y="1832"/>
                <a:ext cx="144" cy="568"/>
              </a:xfrm>
              <a:prstGeom prst="line">
                <a:avLst/>
              </a:prstGeom>
              <a:noFill/>
              <a:ln w="28575" cap="sq">
                <a:solidFill>
                  <a:srgbClr val="CC0066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</p:grpSp>
      </p:grpSp>
      <p:grpSp>
        <p:nvGrpSpPr>
          <p:cNvPr id="25" name="Group 13"/>
          <p:cNvGrpSpPr>
            <a:grpSpLocks/>
          </p:cNvGrpSpPr>
          <p:nvPr/>
        </p:nvGrpSpPr>
        <p:grpSpPr bwMode="auto">
          <a:xfrm>
            <a:off x="1314438" y="2390793"/>
            <a:ext cx="2385141" cy="2266401"/>
            <a:chOff x="2416" y="1472"/>
            <a:chExt cx="1424" cy="1360"/>
          </a:xfrm>
        </p:grpSpPr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2416" y="1472"/>
              <a:ext cx="1424" cy="1360"/>
            </a:xfrm>
            <a:prstGeom prst="ellipse">
              <a:avLst/>
            </a:prstGeom>
            <a:solidFill>
              <a:srgbClr val="EAEAEA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7" name="Oval 15"/>
            <p:cNvSpPr>
              <a:spLocks noChangeArrowheads="1"/>
            </p:cNvSpPr>
            <p:nvPr/>
          </p:nvSpPr>
          <p:spPr bwMode="auto">
            <a:xfrm>
              <a:off x="2944" y="2200"/>
              <a:ext cx="216" cy="216"/>
            </a:xfrm>
            <a:prstGeom prst="ellipse">
              <a:avLst/>
            </a:prstGeom>
            <a:solidFill>
              <a:srgbClr val="0000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28" name="Group 16"/>
            <p:cNvGrpSpPr>
              <a:grpSpLocks/>
            </p:cNvGrpSpPr>
            <p:nvPr/>
          </p:nvGrpSpPr>
          <p:grpSpPr bwMode="auto">
            <a:xfrm>
              <a:off x="2504" y="1920"/>
              <a:ext cx="656" cy="576"/>
              <a:chOff x="816" y="1824"/>
              <a:chExt cx="656" cy="576"/>
            </a:xfrm>
          </p:grpSpPr>
          <p:sp>
            <p:nvSpPr>
              <p:cNvPr id="35" name="Line 17"/>
              <p:cNvSpPr>
                <a:spLocks noChangeShapeType="1"/>
              </p:cNvSpPr>
              <p:nvPr/>
            </p:nvSpPr>
            <p:spPr bwMode="auto">
              <a:xfrm flipV="1">
                <a:off x="816" y="1824"/>
                <a:ext cx="656" cy="24"/>
              </a:xfrm>
              <a:prstGeom prst="line">
                <a:avLst/>
              </a:prstGeom>
              <a:noFill/>
              <a:ln w="28575" cap="sq">
                <a:solidFill>
                  <a:srgbClr val="CC9900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  <p:sp>
            <p:nvSpPr>
              <p:cNvPr id="36" name="Line 18"/>
              <p:cNvSpPr>
                <a:spLocks noChangeShapeType="1"/>
              </p:cNvSpPr>
              <p:nvPr/>
            </p:nvSpPr>
            <p:spPr bwMode="auto">
              <a:xfrm flipH="1">
                <a:off x="1328" y="1832"/>
                <a:ext cx="144" cy="568"/>
              </a:xfrm>
              <a:prstGeom prst="line">
                <a:avLst/>
              </a:prstGeom>
              <a:noFill/>
              <a:ln w="28575" cap="sq">
                <a:solidFill>
                  <a:srgbClr val="CC9900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</p:grp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080" y="2296"/>
              <a:ext cx="272" cy="208"/>
            </a:xfrm>
            <a:prstGeom prst="line">
              <a:avLst/>
            </a:prstGeom>
            <a:noFill/>
            <a:ln w="28575" cap="sq">
              <a:solidFill>
                <a:srgbClr val="CC3300"/>
              </a:solidFill>
              <a:miter lim="800000"/>
              <a:headEnd type="none" w="sm" len="sm"/>
              <a:tailEnd type="triangle" w="med" len="med"/>
            </a:ln>
            <a:effectLst/>
          </p:spPr>
          <p:txBody>
            <a:bodyPr wrap="none"/>
            <a:lstStyle/>
            <a:p>
              <a:endParaRPr lang="ru-RU"/>
            </a:p>
          </p:txBody>
        </p:sp>
        <p:grpSp>
          <p:nvGrpSpPr>
            <p:cNvPr id="30" name="Group 20"/>
            <p:cNvGrpSpPr>
              <a:grpSpLocks/>
            </p:cNvGrpSpPr>
            <p:nvPr/>
          </p:nvGrpSpPr>
          <p:grpSpPr bwMode="auto">
            <a:xfrm>
              <a:off x="2776" y="2136"/>
              <a:ext cx="656" cy="576"/>
              <a:chOff x="816" y="1824"/>
              <a:chExt cx="656" cy="576"/>
            </a:xfrm>
          </p:grpSpPr>
          <p:sp>
            <p:nvSpPr>
              <p:cNvPr id="33" name="Line 21"/>
              <p:cNvSpPr>
                <a:spLocks noChangeShapeType="1"/>
              </p:cNvSpPr>
              <p:nvPr/>
            </p:nvSpPr>
            <p:spPr bwMode="auto">
              <a:xfrm flipV="1">
                <a:off x="816" y="1824"/>
                <a:ext cx="656" cy="24"/>
              </a:xfrm>
              <a:prstGeom prst="line">
                <a:avLst/>
              </a:prstGeom>
              <a:noFill/>
              <a:ln w="28575" cap="sq">
                <a:solidFill>
                  <a:srgbClr val="CC0066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  <p:sp>
            <p:nvSpPr>
              <p:cNvPr id="34" name="Line 22"/>
              <p:cNvSpPr>
                <a:spLocks noChangeShapeType="1"/>
              </p:cNvSpPr>
              <p:nvPr/>
            </p:nvSpPr>
            <p:spPr bwMode="auto">
              <a:xfrm flipH="1">
                <a:off x="1328" y="1832"/>
                <a:ext cx="144" cy="568"/>
              </a:xfrm>
              <a:prstGeom prst="line">
                <a:avLst/>
              </a:prstGeom>
              <a:noFill/>
              <a:ln w="28575" cap="sq">
                <a:solidFill>
                  <a:srgbClr val="CC0066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</p:grp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 flipV="1">
              <a:off x="3072" y="2240"/>
              <a:ext cx="344" cy="48"/>
            </a:xfrm>
            <a:prstGeom prst="line">
              <a:avLst/>
            </a:prstGeom>
            <a:noFill/>
            <a:ln w="28575" cap="sq">
              <a:solidFill>
                <a:srgbClr val="CC3300"/>
              </a:solidFill>
              <a:miter lim="800000"/>
              <a:headEnd type="none" w="sm" len="sm"/>
              <a:tailEnd type="triangle" w="med" len="med"/>
            </a:ln>
            <a:effectLst/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>
              <a:off x="3064" y="2296"/>
              <a:ext cx="256" cy="368"/>
            </a:xfrm>
            <a:prstGeom prst="line">
              <a:avLst/>
            </a:prstGeom>
            <a:noFill/>
            <a:ln w="28575" cap="sq">
              <a:solidFill>
                <a:srgbClr val="CC3300"/>
              </a:solidFill>
              <a:miter lim="800000"/>
              <a:headEnd type="none" w="sm" len="sm"/>
              <a:tailEnd type="triangle" w="med" len="med"/>
            </a:ln>
            <a:effectLst/>
          </p:spPr>
          <p:txBody>
            <a:bodyPr wrap="none"/>
            <a:lstStyle/>
            <a:p>
              <a:endParaRPr lang="ru-RU"/>
            </a:p>
          </p:txBody>
        </p:sp>
      </p:grpSp>
      <p:grpSp>
        <p:nvGrpSpPr>
          <p:cNvPr id="37" name="Group 25"/>
          <p:cNvGrpSpPr>
            <a:grpSpLocks/>
          </p:cNvGrpSpPr>
          <p:nvPr/>
        </p:nvGrpSpPr>
        <p:grpSpPr bwMode="auto">
          <a:xfrm>
            <a:off x="3699579" y="3965851"/>
            <a:ext cx="2260600" cy="2159000"/>
            <a:chOff x="2096" y="2656"/>
            <a:chExt cx="1424" cy="1360"/>
          </a:xfrm>
        </p:grpSpPr>
        <p:sp>
          <p:nvSpPr>
            <p:cNvPr id="38" name="Oval 26"/>
            <p:cNvSpPr>
              <a:spLocks noChangeArrowheads="1"/>
            </p:cNvSpPr>
            <p:nvPr/>
          </p:nvSpPr>
          <p:spPr bwMode="auto">
            <a:xfrm>
              <a:off x="2096" y="2656"/>
              <a:ext cx="1424" cy="1360"/>
            </a:xfrm>
            <a:prstGeom prst="ellipse">
              <a:avLst/>
            </a:prstGeom>
            <a:solidFill>
              <a:srgbClr val="EAEAEA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2448" y="3384"/>
              <a:ext cx="216" cy="216"/>
            </a:xfrm>
            <a:prstGeom prst="ellipse">
              <a:avLst/>
            </a:prstGeom>
            <a:solidFill>
              <a:srgbClr val="0000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40" name="Group 28"/>
            <p:cNvGrpSpPr>
              <a:grpSpLocks/>
            </p:cNvGrpSpPr>
            <p:nvPr/>
          </p:nvGrpSpPr>
          <p:grpSpPr bwMode="auto">
            <a:xfrm>
              <a:off x="2192" y="3088"/>
              <a:ext cx="656" cy="576"/>
              <a:chOff x="816" y="1824"/>
              <a:chExt cx="656" cy="576"/>
            </a:xfrm>
          </p:grpSpPr>
          <p:sp>
            <p:nvSpPr>
              <p:cNvPr id="50" name="Line 29"/>
              <p:cNvSpPr>
                <a:spLocks noChangeShapeType="1"/>
              </p:cNvSpPr>
              <p:nvPr/>
            </p:nvSpPr>
            <p:spPr bwMode="auto">
              <a:xfrm flipV="1">
                <a:off x="816" y="1824"/>
                <a:ext cx="656" cy="24"/>
              </a:xfrm>
              <a:prstGeom prst="line">
                <a:avLst/>
              </a:prstGeom>
              <a:noFill/>
              <a:ln w="28575" cap="sq">
                <a:solidFill>
                  <a:srgbClr val="CC9900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  <p:sp>
            <p:nvSpPr>
              <p:cNvPr id="51" name="Line 30"/>
              <p:cNvSpPr>
                <a:spLocks noChangeShapeType="1"/>
              </p:cNvSpPr>
              <p:nvPr/>
            </p:nvSpPr>
            <p:spPr bwMode="auto">
              <a:xfrm flipH="1">
                <a:off x="1328" y="1832"/>
                <a:ext cx="144" cy="568"/>
              </a:xfrm>
              <a:prstGeom prst="line">
                <a:avLst/>
              </a:prstGeom>
              <a:noFill/>
              <a:ln w="28575" cap="sq">
                <a:solidFill>
                  <a:srgbClr val="CC9900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</p:grp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>
              <a:off x="2568" y="3496"/>
              <a:ext cx="304" cy="312"/>
            </a:xfrm>
            <a:prstGeom prst="line">
              <a:avLst/>
            </a:prstGeom>
            <a:noFill/>
            <a:ln w="28575" cap="sq">
              <a:solidFill>
                <a:srgbClr val="CC3300"/>
              </a:solidFill>
              <a:miter lim="800000"/>
              <a:headEnd type="none" w="sm" len="sm"/>
              <a:tailEnd type="triangle" w="med" len="med"/>
            </a:ln>
            <a:effectLst/>
          </p:spPr>
          <p:txBody>
            <a:bodyPr wrap="none"/>
            <a:lstStyle/>
            <a:p>
              <a:endParaRPr lang="ru-RU"/>
            </a:p>
          </p:txBody>
        </p:sp>
        <p:grpSp>
          <p:nvGrpSpPr>
            <p:cNvPr id="42" name="Group 32"/>
            <p:cNvGrpSpPr>
              <a:grpSpLocks/>
            </p:cNvGrpSpPr>
            <p:nvPr/>
          </p:nvGrpSpPr>
          <p:grpSpPr bwMode="auto">
            <a:xfrm>
              <a:off x="2464" y="3304"/>
              <a:ext cx="656" cy="576"/>
              <a:chOff x="816" y="1824"/>
              <a:chExt cx="656" cy="576"/>
            </a:xfrm>
          </p:grpSpPr>
          <p:sp>
            <p:nvSpPr>
              <p:cNvPr id="48" name="Line 33"/>
              <p:cNvSpPr>
                <a:spLocks noChangeShapeType="1"/>
              </p:cNvSpPr>
              <p:nvPr/>
            </p:nvSpPr>
            <p:spPr bwMode="auto">
              <a:xfrm flipV="1">
                <a:off x="816" y="1824"/>
                <a:ext cx="656" cy="24"/>
              </a:xfrm>
              <a:prstGeom prst="line">
                <a:avLst/>
              </a:prstGeom>
              <a:noFill/>
              <a:ln w="28575" cap="sq">
                <a:solidFill>
                  <a:srgbClr val="CC0066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  <p:sp>
            <p:nvSpPr>
              <p:cNvPr id="49" name="Line 34"/>
              <p:cNvSpPr>
                <a:spLocks noChangeShapeType="1"/>
              </p:cNvSpPr>
              <p:nvPr/>
            </p:nvSpPr>
            <p:spPr bwMode="auto">
              <a:xfrm flipH="1">
                <a:off x="1328" y="1832"/>
                <a:ext cx="144" cy="568"/>
              </a:xfrm>
              <a:prstGeom prst="line">
                <a:avLst/>
              </a:prstGeom>
              <a:noFill/>
              <a:ln w="28575" cap="sq">
                <a:solidFill>
                  <a:srgbClr val="CC0066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endParaRPr lang="ru-RU"/>
              </a:p>
            </p:txBody>
          </p:sp>
        </p:grpSp>
        <p:sp>
          <p:nvSpPr>
            <p:cNvPr id="43" name="Line 35"/>
            <p:cNvSpPr>
              <a:spLocks noChangeShapeType="1"/>
            </p:cNvSpPr>
            <p:nvPr/>
          </p:nvSpPr>
          <p:spPr bwMode="auto">
            <a:xfrm flipV="1">
              <a:off x="2560" y="3408"/>
              <a:ext cx="400" cy="80"/>
            </a:xfrm>
            <a:prstGeom prst="line">
              <a:avLst/>
            </a:prstGeom>
            <a:noFill/>
            <a:ln w="28575" cap="sq">
              <a:solidFill>
                <a:srgbClr val="CC3300"/>
              </a:solidFill>
              <a:miter lim="800000"/>
              <a:headEnd type="none" w="sm" len="sm"/>
              <a:tailEnd type="triangle" w="med" len="med"/>
            </a:ln>
            <a:effectLst/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44" name="Line 36"/>
            <p:cNvSpPr>
              <a:spLocks noChangeShapeType="1"/>
            </p:cNvSpPr>
            <p:nvPr/>
          </p:nvSpPr>
          <p:spPr bwMode="auto">
            <a:xfrm>
              <a:off x="2544" y="3496"/>
              <a:ext cx="48" cy="328"/>
            </a:xfrm>
            <a:prstGeom prst="line">
              <a:avLst/>
            </a:prstGeom>
            <a:noFill/>
            <a:ln w="28575" cap="sq">
              <a:solidFill>
                <a:srgbClr val="CC3300"/>
              </a:solidFill>
              <a:miter lim="800000"/>
              <a:headEnd type="none" w="sm" len="sm"/>
              <a:tailEnd type="triangle" w="med" len="med"/>
            </a:ln>
            <a:effectLst/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45" name="Line 37"/>
            <p:cNvSpPr>
              <a:spLocks noChangeShapeType="1"/>
            </p:cNvSpPr>
            <p:nvPr/>
          </p:nvSpPr>
          <p:spPr bwMode="auto">
            <a:xfrm flipH="1" flipV="1">
              <a:off x="2296" y="3440"/>
              <a:ext cx="256" cy="56"/>
            </a:xfrm>
            <a:prstGeom prst="line">
              <a:avLst/>
            </a:prstGeom>
            <a:noFill/>
            <a:ln w="28575" cap="sq">
              <a:solidFill>
                <a:srgbClr val="CC3300"/>
              </a:solidFill>
              <a:miter lim="800000"/>
              <a:headEnd type="none" w="sm" len="sm"/>
              <a:tailEnd type="triangle" w="med" len="med"/>
            </a:ln>
            <a:effectLst/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46" name="Line 38"/>
            <p:cNvSpPr>
              <a:spLocks noChangeShapeType="1"/>
            </p:cNvSpPr>
            <p:nvPr/>
          </p:nvSpPr>
          <p:spPr bwMode="auto">
            <a:xfrm flipH="1" flipV="1">
              <a:off x="2256" y="3256"/>
              <a:ext cx="280" cy="224"/>
            </a:xfrm>
            <a:prstGeom prst="line">
              <a:avLst/>
            </a:prstGeom>
            <a:noFill/>
            <a:ln w="28575" cap="sq">
              <a:solidFill>
                <a:srgbClr val="CC3300"/>
              </a:solidFill>
              <a:miter lim="800000"/>
              <a:headEnd type="none" w="sm" len="sm"/>
              <a:tailEnd type="triangle" w="med" len="med"/>
            </a:ln>
            <a:effectLst/>
          </p:spPr>
          <p:txBody>
            <a:bodyPr wrap="none"/>
            <a:lstStyle/>
            <a:p>
              <a:endParaRPr lang="ru-RU"/>
            </a:p>
          </p:txBody>
        </p:sp>
        <p:sp>
          <p:nvSpPr>
            <p:cNvPr id="47" name="Line 39"/>
            <p:cNvSpPr>
              <a:spLocks noChangeShapeType="1"/>
            </p:cNvSpPr>
            <p:nvPr/>
          </p:nvSpPr>
          <p:spPr bwMode="auto">
            <a:xfrm flipH="1">
              <a:off x="2352" y="3496"/>
              <a:ext cx="200" cy="200"/>
            </a:xfrm>
            <a:prstGeom prst="line">
              <a:avLst/>
            </a:prstGeom>
            <a:noFill/>
            <a:ln w="28575" cap="sq">
              <a:solidFill>
                <a:srgbClr val="CC3300"/>
              </a:solidFill>
              <a:miter lim="800000"/>
              <a:headEnd type="none" w="sm" len="sm"/>
              <a:tailEnd type="triangle" w="med" len="med"/>
            </a:ln>
            <a:effectLst/>
          </p:spPr>
          <p:txBody>
            <a:bodyPr wrap="none"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979" name="Picture 3" descr="im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6950" y="908720"/>
            <a:ext cx="5638800" cy="4227513"/>
          </a:xfrm>
          <a:prstGeom prst="rect">
            <a:avLst/>
          </a:prstGeom>
          <a:noFill/>
        </p:spPr>
      </p:pic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8229600" cy="1143000"/>
          </a:xfrm>
        </p:spPr>
        <p:txBody>
          <a:bodyPr/>
          <a:lstStyle/>
          <a:p>
            <a:r>
              <a:rPr lang="ru-RU" dirty="0"/>
              <a:t>Края</a:t>
            </a:r>
            <a:endParaRPr lang="en-US" dirty="0"/>
          </a:p>
        </p:txBody>
      </p:sp>
      <p:pic>
        <p:nvPicPr>
          <p:cNvPr id="510980" name="Picture 4" descr="zoomi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84168" y="1235169"/>
            <a:ext cx="2514600" cy="1885950"/>
          </a:xfrm>
          <a:prstGeom prst="rect">
            <a:avLst/>
          </a:prstGeom>
          <a:noFill/>
        </p:spPr>
      </p:pic>
      <p:pic>
        <p:nvPicPr>
          <p:cNvPr id="510981" name="Picture 5" descr="sur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64088" y="4060527"/>
            <a:ext cx="3382962" cy="2536825"/>
          </a:xfrm>
          <a:prstGeom prst="rect">
            <a:avLst/>
          </a:prstGeom>
          <a:noFill/>
        </p:spPr>
      </p:pic>
      <p:sp>
        <p:nvSpPr>
          <p:cNvPr id="510982" name="Line 6"/>
          <p:cNvSpPr>
            <a:spLocks noChangeShapeType="1"/>
          </p:cNvSpPr>
          <p:nvPr/>
        </p:nvSpPr>
        <p:spPr bwMode="auto">
          <a:xfrm flipH="1">
            <a:off x="5280100" y="20318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10984" name="Rectangle 8"/>
          <p:cNvSpPr>
            <a:spLocks noChangeArrowheads="1"/>
          </p:cNvSpPr>
          <p:nvPr/>
        </p:nvSpPr>
        <p:spPr bwMode="auto">
          <a:xfrm>
            <a:off x="5020544" y="196673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10985" name="Rectangle 9"/>
          <p:cNvSpPr>
            <a:spLocks noChangeArrowheads="1"/>
          </p:cNvSpPr>
          <p:nvPr/>
        </p:nvSpPr>
        <p:spPr bwMode="auto">
          <a:xfrm>
            <a:off x="1295400" y="5611813"/>
            <a:ext cx="356424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b="0" dirty="0">
                <a:latin typeface="Arial" charset="0"/>
              </a:rPr>
              <a:t> </a:t>
            </a:r>
            <a:r>
              <a:rPr lang="ru-RU" sz="2000" b="0" dirty="0">
                <a:latin typeface="Arial" charset="0"/>
              </a:rPr>
              <a:t>большие градиенты</a:t>
            </a:r>
            <a:endParaRPr lang="en-US" sz="2000" b="0" dirty="0"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Arial" charset="0"/>
              </a:rPr>
              <a:t> </a:t>
            </a:r>
            <a:r>
              <a:rPr lang="ru-RU" sz="2000" b="0" dirty="0">
                <a:latin typeface="Arial" charset="0"/>
              </a:rPr>
              <a:t>большое </a:t>
            </a:r>
            <a:r>
              <a:rPr lang="en-US" sz="2000" b="0" dirty="0">
                <a:latin typeface="Symbol" pitchFamily="18" charset="2"/>
              </a:rPr>
              <a:t>l</a:t>
            </a:r>
            <a:r>
              <a:rPr lang="en-US" sz="2000" b="0" baseline="-25000" dirty="0">
                <a:latin typeface="Arial" charset="0"/>
              </a:rPr>
              <a:t>1</a:t>
            </a:r>
            <a:r>
              <a:rPr lang="en-US" sz="2000" b="0" dirty="0">
                <a:latin typeface="Arial" charset="0"/>
              </a:rPr>
              <a:t>, </a:t>
            </a:r>
            <a:r>
              <a:rPr lang="ru-RU" sz="2000" b="0" dirty="0">
                <a:latin typeface="Arial" charset="0"/>
              </a:rPr>
              <a:t>маленькое</a:t>
            </a:r>
            <a:r>
              <a:rPr lang="en-US" sz="2000" b="0" dirty="0">
                <a:latin typeface="Arial" charset="0"/>
              </a:rPr>
              <a:t> </a:t>
            </a:r>
            <a:r>
              <a:rPr lang="en-US" sz="2000" b="0" dirty="0">
                <a:latin typeface="Symbol" pitchFamily="18" charset="2"/>
              </a:rPr>
              <a:t>l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364" name="Picture 4" descr="im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7645" y="1415653"/>
            <a:ext cx="5621338" cy="4214813"/>
          </a:xfrm>
          <a:prstGeom prst="rect">
            <a:avLst/>
          </a:prstGeom>
          <a:noFill/>
        </p:spPr>
      </p:pic>
      <p:pic>
        <p:nvPicPr>
          <p:cNvPr id="527362" name="Picture 2" descr="sur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80112" y="4062513"/>
            <a:ext cx="3382962" cy="2536825"/>
          </a:xfrm>
          <a:prstGeom prst="rect">
            <a:avLst/>
          </a:prstGeom>
          <a:noFill/>
        </p:spPr>
      </p:pic>
      <p:pic>
        <p:nvPicPr>
          <p:cNvPr id="527363" name="Picture 3" descr="zoomi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46379" y="1790105"/>
            <a:ext cx="2514600" cy="1885950"/>
          </a:xfrm>
          <a:prstGeom prst="rect">
            <a:avLst/>
          </a:prstGeom>
          <a:noFill/>
        </p:spPr>
      </p:pic>
      <p:sp>
        <p:nvSpPr>
          <p:cNvPr id="527365" name="Rectangle 5"/>
          <p:cNvSpPr>
            <a:spLocks noGrp="1" noChangeArrowheads="1"/>
          </p:cNvSpPr>
          <p:nvPr>
            <p:ph type="title"/>
          </p:nvPr>
        </p:nvSpPr>
        <p:spPr>
          <a:xfrm>
            <a:off x="755576" y="2726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Слабоконтрастная текстура</a:t>
            </a:r>
            <a:endParaRPr lang="en-US" dirty="0"/>
          </a:p>
        </p:txBody>
      </p:sp>
      <p:sp>
        <p:nvSpPr>
          <p:cNvPr id="527366" name="Line 6"/>
          <p:cNvSpPr>
            <a:spLocks noChangeShapeType="1"/>
          </p:cNvSpPr>
          <p:nvPr/>
        </p:nvSpPr>
        <p:spPr bwMode="auto">
          <a:xfrm flipH="1">
            <a:off x="1763688" y="314096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27367" name="Rectangle 7"/>
          <p:cNvSpPr>
            <a:spLocks noChangeArrowheads="1"/>
          </p:cNvSpPr>
          <p:nvPr/>
        </p:nvSpPr>
        <p:spPr bwMode="auto">
          <a:xfrm>
            <a:off x="1475656" y="5877272"/>
            <a:ext cx="350361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b="0" dirty="0">
                <a:latin typeface="Arial" charset="0"/>
              </a:rPr>
              <a:t> </a:t>
            </a:r>
            <a:r>
              <a:rPr lang="ru-RU" sz="2000" b="0" dirty="0">
                <a:latin typeface="Arial" charset="0"/>
              </a:rPr>
              <a:t>величина градиента мала</a:t>
            </a:r>
            <a:endParaRPr lang="en-US" sz="2000" b="0" dirty="0"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Arial" charset="0"/>
              </a:rPr>
              <a:t> </a:t>
            </a:r>
            <a:r>
              <a:rPr lang="ru-RU" sz="2000" b="0" dirty="0">
                <a:latin typeface="Arial" charset="0"/>
              </a:rPr>
              <a:t>малое</a:t>
            </a:r>
            <a:r>
              <a:rPr lang="en-US" sz="2000" b="0" dirty="0">
                <a:latin typeface="Symbol" pitchFamily="18" charset="2"/>
              </a:rPr>
              <a:t> l</a:t>
            </a:r>
            <a:r>
              <a:rPr lang="en-US" sz="2000" b="0" baseline="-25000" dirty="0">
                <a:latin typeface="Arial" charset="0"/>
              </a:rPr>
              <a:t>1</a:t>
            </a:r>
            <a:r>
              <a:rPr lang="en-US" sz="2000" b="0" dirty="0">
                <a:latin typeface="Arial" charset="0"/>
              </a:rPr>
              <a:t>, </a:t>
            </a:r>
            <a:r>
              <a:rPr lang="ru-RU" sz="2000" b="0" dirty="0">
                <a:latin typeface="Arial" charset="0"/>
              </a:rPr>
              <a:t>малое</a:t>
            </a:r>
            <a:r>
              <a:rPr lang="en-US" sz="2000" b="0" dirty="0">
                <a:latin typeface="Arial" charset="0"/>
              </a:rPr>
              <a:t> </a:t>
            </a:r>
            <a:r>
              <a:rPr lang="en-US" sz="2000" b="0" dirty="0">
                <a:latin typeface="Symbol" pitchFamily="18" charset="2"/>
              </a:rPr>
              <a:t>l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  <p:sp>
        <p:nvSpPr>
          <p:cNvPr id="527374" name="Rectangle 14"/>
          <p:cNvSpPr>
            <a:spLocks noChangeArrowheads="1"/>
          </p:cNvSpPr>
          <p:nvPr/>
        </p:nvSpPr>
        <p:spPr bwMode="auto">
          <a:xfrm>
            <a:off x="1399456" y="3075880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958" name="Picture 6" descr="im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7"/>
          <a:stretch/>
        </p:blipFill>
        <p:spPr bwMode="auto">
          <a:xfrm>
            <a:off x="750200" y="1176470"/>
            <a:ext cx="5113338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Текстурированная</a:t>
            </a:r>
            <a:r>
              <a:rPr lang="ru-RU" dirty="0"/>
              <a:t> область</a:t>
            </a:r>
            <a:endParaRPr lang="en-US" dirty="0"/>
          </a:p>
        </p:txBody>
      </p:sp>
      <p:pic>
        <p:nvPicPr>
          <p:cNvPr id="509955" name="Picture 3" descr="zoomi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56176" y="1504070"/>
            <a:ext cx="2514600" cy="1884362"/>
          </a:xfrm>
          <a:prstGeom prst="rect">
            <a:avLst/>
          </a:prstGeom>
          <a:noFill/>
        </p:spPr>
      </p:pic>
      <p:pic>
        <p:nvPicPr>
          <p:cNvPr id="509956" name="Picture 4" descr="sur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63249" y="3882438"/>
            <a:ext cx="3378200" cy="2533650"/>
          </a:xfrm>
          <a:prstGeom prst="rect">
            <a:avLst/>
          </a:prstGeom>
          <a:noFill/>
        </p:spPr>
      </p:pic>
      <p:sp>
        <p:nvSpPr>
          <p:cNvPr id="509957" name="Rectangle 5"/>
          <p:cNvSpPr>
            <a:spLocks noChangeArrowheads="1"/>
          </p:cNvSpPr>
          <p:nvPr/>
        </p:nvSpPr>
        <p:spPr bwMode="auto">
          <a:xfrm>
            <a:off x="4620376" y="4023725"/>
            <a:ext cx="152400" cy="152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09959" name="Line 7"/>
          <p:cNvSpPr>
            <a:spLocks noChangeShapeType="1"/>
          </p:cNvSpPr>
          <p:nvPr/>
        </p:nvSpPr>
        <p:spPr bwMode="auto">
          <a:xfrm flipH="1">
            <a:off x="4860032" y="407707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4631489" y="3752263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509962" name="Rectangle 10"/>
          <p:cNvSpPr>
            <a:spLocks noChangeArrowheads="1"/>
          </p:cNvSpPr>
          <p:nvPr/>
        </p:nvSpPr>
        <p:spPr bwMode="auto">
          <a:xfrm>
            <a:off x="1259632" y="5949280"/>
            <a:ext cx="5146675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b="0" dirty="0">
                <a:latin typeface="Arial" charset="0"/>
              </a:rPr>
              <a:t> </a:t>
            </a:r>
            <a:r>
              <a:rPr lang="ru-RU" sz="2000" b="0" dirty="0">
                <a:latin typeface="Arial" charset="0"/>
              </a:rPr>
              <a:t>градиенты разные</a:t>
            </a:r>
            <a:r>
              <a:rPr lang="en-US" sz="2000" b="0" dirty="0">
                <a:latin typeface="Arial" charset="0"/>
              </a:rPr>
              <a:t>, </a:t>
            </a:r>
            <a:r>
              <a:rPr lang="ru-RU" sz="2000" b="0" dirty="0">
                <a:latin typeface="Arial" charset="0"/>
              </a:rPr>
              <a:t>большая амплитуда</a:t>
            </a:r>
            <a:endParaRPr lang="en-US" sz="2000" b="0" dirty="0"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Arial" charset="0"/>
              </a:rPr>
              <a:t> </a:t>
            </a:r>
            <a:r>
              <a:rPr lang="ru-RU" sz="2000" b="0" dirty="0">
                <a:latin typeface="Arial" charset="0"/>
              </a:rPr>
              <a:t>большое</a:t>
            </a:r>
            <a:r>
              <a:rPr lang="en-US" sz="2000" b="0" dirty="0">
                <a:latin typeface="Symbol" pitchFamily="18" charset="2"/>
              </a:rPr>
              <a:t> l</a:t>
            </a:r>
            <a:r>
              <a:rPr lang="en-US" sz="2000" b="0" baseline="-25000" dirty="0">
                <a:latin typeface="Arial" charset="0"/>
              </a:rPr>
              <a:t>1</a:t>
            </a:r>
            <a:r>
              <a:rPr lang="en-US" sz="2000" b="0" dirty="0">
                <a:latin typeface="Arial" charset="0"/>
              </a:rPr>
              <a:t>, </a:t>
            </a:r>
            <a:r>
              <a:rPr lang="ru-RU" sz="2000" b="0" dirty="0">
                <a:latin typeface="Arial" charset="0"/>
              </a:rPr>
              <a:t>большое</a:t>
            </a:r>
            <a:r>
              <a:rPr lang="en-US" sz="2000" b="0" dirty="0">
                <a:latin typeface="Arial" charset="0"/>
              </a:rPr>
              <a:t> </a:t>
            </a:r>
            <a:r>
              <a:rPr lang="en-US" sz="2000" b="0" dirty="0">
                <a:latin typeface="Symbol" pitchFamily="18" charset="2"/>
              </a:rPr>
              <a:t>l</a:t>
            </a:r>
            <a:r>
              <a:rPr lang="en-US" sz="2000" b="0" baseline="-25000" dirty="0">
                <a:latin typeface="Arial" charset="0"/>
              </a:rPr>
              <a:t>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Сопоставление изображений</a:t>
            </a:r>
          </a:p>
        </p:txBody>
      </p:sp>
      <p:sp>
        <p:nvSpPr>
          <p:cNvPr id="20" name="Содержимое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Clr>
                <a:schemeClr val="accent3"/>
              </a:buClr>
              <a:buSzPct val="95000"/>
              <a:buNone/>
            </a:pPr>
            <a:r>
              <a:rPr lang="ru-RU" sz="2400" dirty="0"/>
              <a:t>Для чего?</a:t>
            </a:r>
          </a:p>
          <a:p>
            <a:pPr marL="285750" lvl="1" indent="-285750">
              <a:buClr>
                <a:schemeClr val="accent1"/>
              </a:buClr>
              <a:buSzPct val="95000"/>
              <a:buFont typeface="Arial" charset="0"/>
              <a:buChar char="•"/>
            </a:pPr>
            <a:r>
              <a:rPr lang="ru-RU" sz="2400" dirty="0"/>
              <a:t>Отслеживание объектов</a:t>
            </a:r>
            <a:endParaRPr lang="en-US" sz="2400" dirty="0"/>
          </a:p>
          <a:p>
            <a:pPr marL="285750" lvl="1" indent="-285750">
              <a:buClr>
                <a:schemeClr val="accent1"/>
              </a:buClr>
              <a:buSzPct val="95000"/>
              <a:buFont typeface="Arial" charset="0"/>
              <a:buChar char="•"/>
            </a:pPr>
            <a:r>
              <a:rPr lang="ru-RU" sz="2400" dirty="0"/>
              <a:t>Стабилизация видео</a:t>
            </a:r>
          </a:p>
          <a:p>
            <a:pPr marL="285750" lvl="1" indent="-285750">
              <a:buClr>
                <a:schemeClr val="accent1"/>
              </a:buClr>
              <a:buSzPct val="95000"/>
              <a:buFont typeface="Arial" charset="0"/>
              <a:buChar char="•"/>
            </a:pPr>
            <a:r>
              <a:rPr lang="ru-RU" sz="2400" dirty="0"/>
              <a:t>Генерация панорам</a:t>
            </a:r>
            <a:endParaRPr lang="en-US" sz="2400" dirty="0"/>
          </a:p>
          <a:p>
            <a:pPr marL="285750" lvl="1" indent="-285750">
              <a:buClr>
                <a:schemeClr val="accent1"/>
              </a:buClr>
              <a:buSzPct val="95000"/>
              <a:buFont typeface="Arial" charset="0"/>
              <a:buChar char="•"/>
            </a:pPr>
            <a:r>
              <a:rPr lang="ru-RU" sz="2400" dirty="0"/>
              <a:t>3х мерная реконструкция</a:t>
            </a:r>
            <a:endParaRPr lang="en-US" sz="2400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Детектор Харриса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dirty="0"/>
                  <a:t>Вычисляем собственные значения матрицы 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  <a:p>
                <a:pPr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dirty="0"/>
                  <a:t>Вычисляем меру отклика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R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det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𝑡𝑟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  <a:p>
                <a:pPr>
                  <a:buClr>
                    <a:schemeClr val="accent1"/>
                  </a:buClr>
                </a:pPr>
                <a:r>
                  <a:rPr lang="ru-RU" dirty="0"/>
                  <a:t>Или</a:t>
                </a:r>
              </a:p>
              <a:p>
                <a:pPr marL="0" indent="0"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849" t="-1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716016" y="2278408"/>
            <a:ext cx="3888432" cy="374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5954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Детектор Харриса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Изображение</a:t>
            </a:r>
          </a:p>
        </p:txBody>
      </p:sp>
      <p:pic>
        <p:nvPicPr>
          <p:cNvPr id="911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66051" y="3121831"/>
            <a:ext cx="3611880" cy="268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Углы</a:t>
            </a:r>
          </a:p>
        </p:txBody>
      </p:sp>
      <p:pic>
        <p:nvPicPr>
          <p:cNvPr id="9113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975398" y="3121831"/>
            <a:ext cx="3611455" cy="268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Сопоставление характерных черт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ru-RU" sz="2400" dirty="0"/>
              <a:t>Мы будем использовать не всё изображение</a:t>
            </a:r>
          </a:p>
          <a:p>
            <a:pPr>
              <a:buFont typeface="Arial" charset="0"/>
              <a:buChar char="•"/>
            </a:pPr>
            <a:r>
              <a:rPr lang="ru-RU" sz="2400" dirty="0"/>
              <a:t>Сначала нам понадобится выделить «хорошие» объекты</a:t>
            </a:r>
          </a:p>
          <a:p>
            <a:pPr>
              <a:buFont typeface="Arial" charset="0"/>
              <a:buChar char="•"/>
            </a:pPr>
            <a:r>
              <a:rPr lang="ru-RU" sz="2400" dirty="0"/>
              <a:t>Мы будем сопоставлять их друг с другом</a:t>
            </a:r>
          </a:p>
          <a:p>
            <a:pPr>
              <a:buFont typeface="Arial" charset="0"/>
              <a:buChar char="•"/>
            </a:pPr>
            <a:r>
              <a:rPr lang="ru-RU" sz="2400" dirty="0"/>
              <a:t>Нам нужно какое-то описание таких объектов!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хотелось бы распознавать?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332396" y="2015449"/>
            <a:ext cx="6442508" cy="4292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1259632" y="3789040"/>
            <a:ext cx="360040" cy="7920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259632" y="4725144"/>
            <a:ext cx="1944216" cy="4320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716016" y="4653136"/>
            <a:ext cx="2520280" cy="3600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707904" y="4581128"/>
            <a:ext cx="432048" cy="7200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732240" y="3356992"/>
            <a:ext cx="432048" cy="9361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380312" y="3356992"/>
            <a:ext cx="360040" cy="8640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907704" y="1988840"/>
            <a:ext cx="5904656" cy="25922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228184" y="5373216"/>
            <a:ext cx="1656184" cy="7920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331640" y="5373216"/>
            <a:ext cx="2664296" cy="9361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мы будем распознавать?</a:t>
            </a:r>
          </a:p>
        </p:txBody>
      </p:sp>
      <p:pic>
        <p:nvPicPr>
          <p:cNvPr id="21" name="Содержимое 20" descr="00000000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359290" y="2286000"/>
            <a:ext cx="4792133" cy="35941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Заголовок 1"/>
          <p:cNvSpPr>
            <a:spLocks noGrp="1"/>
          </p:cNvSpPr>
          <p:nvPr>
            <p:ph type="title"/>
          </p:nvPr>
        </p:nvSpPr>
        <p:spPr>
          <a:xfrm>
            <a:off x="923983" y="553194"/>
            <a:ext cx="8229600" cy="1143000"/>
          </a:xfrm>
        </p:spPr>
        <p:txBody>
          <a:bodyPr/>
          <a:lstStyle/>
          <a:p>
            <a:r>
              <a:rPr lang="ru-RU" dirty="0"/>
              <a:t>Характерные черты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3F29484E-1693-40AD-8BC5-9DDAC93E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676413"/>
              </p:ext>
            </p:extLst>
          </p:nvPr>
        </p:nvGraphicFramePr>
        <p:xfrm>
          <a:off x="950362" y="1696194"/>
          <a:ext cx="748883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8229600" cy="1143000"/>
          </a:xfrm>
        </p:spPr>
        <p:txBody>
          <a:bodyPr/>
          <a:lstStyle/>
          <a:p>
            <a:r>
              <a:rPr lang="ru-RU"/>
              <a:t>Характерные черты</a:t>
            </a:r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171576"/>
              </p:ext>
            </p:extLst>
          </p:nvPr>
        </p:nvGraphicFramePr>
        <p:xfrm>
          <a:off x="1125960" y="2060848"/>
          <a:ext cx="7488832" cy="346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лучше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хуже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Присутствие/плотность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точки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линии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области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Редкость/уникальность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области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линии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точки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Инвариантность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точки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линии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области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Устойчивость к шуму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области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линии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точки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Локализация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точки,</a:t>
                      </a:r>
                      <a:r>
                        <a:rPr lang="ru-RU" baseline="0" dirty="0"/>
                        <a:t> о</a:t>
                      </a:r>
                      <a:r>
                        <a:rPr lang="ru-RU" dirty="0"/>
                        <a:t>собенно</a:t>
                      </a:r>
                      <a:r>
                        <a:rPr lang="ru-RU" baseline="0" dirty="0"/>
                        <a:t> </a:t>
                      </a:r>
                      <a:r>
                        <a:rPr lang="ru-RU" dirty="0"/>
                        <a:t>углы, центры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линии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области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Присутствие/плотность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точки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линии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области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Скорость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точки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линии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области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Влияние разрывов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области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/>
                        <a:t>линии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точки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Точечные особенности</a:t>
            </a:r>
          </a:p>
        </p:txBody>
      </p:sp>
      <p:pic>
        <p:nvPicPr>
          <p:cNvPr id="78851" name="Picture 3" descr="G:\Мои документы\WORK\Тезисы и публикации\Владивосток 2013\Для доклада\lab2_BRISK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07356" y="2940050"/>
            <a:ext cx="6096000" cy="228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Точечные особенности</a:t>
            </a:r>
          </a:p>
        </p:txBody>
      </p:sp>
      <p:pic>
        <p:nvPicPr>
          <p:cNvPr id="78850" name="Picture 2" descr="G:\Мои документы\WORK\Тезисы и публикации\Владивосток 2013\Для доклада\BRISK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38213" y="2556193"/>
            <a:ext cx="7634287" cy="30537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Точечные особенности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Возможность выделить на последовательности кадров</a:t>
            </a:r>
          </a:p>
          <a:p>
            <a:r>
              <a:rPr lang="ru-RU" dirty="0"/>
              <a:t>Уникальность</a:t>
            </a:r>
          </a:p>
          <a:p>
            <a:r>
              <a:rPr lang="ru-RU" dirty="0"/>
              <a:t>Лёгкость выделения</a:t>
            </a:r>
          </a:p>
          <a:p>
            <a:pPr>
              <a:buNone/>
            </a:pPr>
            <a:r>
              <a:rPr lang="ru-RU" dirty="0"/>
              <a:t>Как этого достичь?</a:t>
            </a:r>
          </a:p>
          <a:p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Сопоставление изображений</a:t>
            </a:r>
          </a:p>
        </p:txBody>
      </p:sp>
      <p:sp>
        <p:nvSpPr>
          <p:cNvPr id="20" name="Содержимое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ru-RU" sz="2400" dirty="0"/>
              <a:t>Два общих подхода</a:t>
            </a:r>
            <a:r>
              <a:rPr lang="en-US" sz="2400" dirty="0"/>
              <a:t>: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Согласование (</a:t>
            </a:r>
            <a:r>
              <a:rPr lang="en-US" sz="2400" dirty="0"/>
              <a:t>alignment) </a:t>
            </a:r>
            <a:r>
              <a:rPr lang="ru-RU" sz="2400" dirty="0"/>
              <a:t>на основе особенностей</a:t>
            </a:r>
            <a:endParaRPr lang="en-US" sz="2400" dirty="0"/>
          </a:p>
          <a:p>
            <a:pPr lvl="2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sz="2400" dirty="0"/>
              <a:t>Найти несколько соответствующих точек на обоих изображениях</a:t>
            </a:r>
            <a:endParaRPr lang="en-US" sz="2400" dirty="0"/>
          </a:p>
          <a:p>
            <a:pPr lvl="2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sz="2400" dirty="0"/>
              <a:t>Вычислить согласование</a:t>
            </a:r>
            <a:endParaRPr lang="en-US" sz="2400" dirty="0"/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dirty="0"/>
              <a:t>Прямое</a:t>
            </a:r>
            <a:r>
              <a:rPr lang="en-US" sz="2400" dirty="0"/>
              <a:t>(</a:t>
            </a:r>
            <a:r>
              <a:rPr lang="ru-RU" sz="2400" dirty="0" err="1"/>
              <a:t>попиксельное</a:t>
            </a:r>
            <a:r>
              <a:rPr lang="en-US" sz="2400" dirty="0"/>
              <a:t>) </a:t>
            </a:r>
            <a:r>
              <a:rPr lang="ru-RU" sz="2400" dirty="0"/>
              <a:t>согласование</a:t>
            </a:r>
            <a:endParaRPr lang="en-US" sz="2400" dirty="0"/>
          </a:p>
          <a:p>
            <a:pPr lvl="2">
              <a:lnSpc>
                <a:spcPct val="9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ru-RU" sz="2400" dirty="0"/>
              <a:t>Поиск такого совмещения, при котором большинство пикселей совпадают </a:t>
            </a:r>
            <a:endParaRPr lang="en-US" sz="2400" dirty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(особые) точки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Font typeface="Arial" charset="0"/>
              <a:buChar char="•"/>
            </a:pPr>
            <a:r>
              <a:rPr lang="ru-RU" dirty="0"/>
              <a:t>Под ключевыми точками понимаются некоторые участки картинки, которые являются отличительными для данного изображения.</a:t>
            </a:r>
            <a:endParaRPr lang="en-US" dirty="0"/>
          </a:p>
          <a:p>
            <a:pPr>
              <a:buClr>
                <a:schemeClr val="accent1"/>
              </a:buClr>
              <a:buFont typeface="Arial" charset="0"/>
              <a:buChar char="•"/>
            </a:pPr>
            <a:r>
              <a:rPr lang="ru-RU" dirty="0"/>
              <a:t>Подобные точки каждый алгоритм определяет по своему.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76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Составляющие процесса детектирования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Font typeface="Arial" charset="0"/>
              <a:buChar char="•"/>
            </a:pPr>
            <a:r>
              <a:rPr lang="en-US" dirty="0" err="1"/>
              <a:t>Детектор</a:t>
            </a:r>
            <a:r>
              <a:rPr lang="en-US" dirty="0"/>
              <a:t> (feature detector) — </a:t>
            </a:r>
            <a:r>
              <a:rPr lang="en-US" dirty="0" err="1"/>
              <a:t>осуществляет</a:t>
            </a:r>
            <a:r>
              <a:rPr lang="en-US" dirty="0"/>
              <a:t> </a:t>
            </a:r>
            <a:r>
              <a:rPr lang="en-US" dirty="0" err="1"/>
              <a:t>поиск</a:t>
            </a:r>
            <a:r>
              <a:rPr lang="en-US" dirty="0"/>
              <a:t> </a:t>
            </a:r>
            <a:r>
              <a:rPr lang="en-US" dirty="0" err="1"/>
              <a:t>ключевых</a:t>
            </a:r>
            <a:r>
              <a:rPr lang="en-US" dirty="0"/>
              <a:t> </a:t>
            </a:r>
            <a:r>
              <a:rPr lang="en-US" dirty="0" err="1"/>
              <a:t>точек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изображении</a:t>
            </a:r>
            <a:r>
              <a:rPr lang="en-US" dirty="0"/>
              <a:t>. </a:t>
            </a:r>
            <a:endParaRPr lang="ru-RU" dirty="0"/>
          </a:p>
          <a:p>
            <a:pPr>
              <a:buClr>
                <a:schemeClr val="accent1"/>
              </a:buClr>
              <a:buFont typeface="Arial" charset="0"/>
              <a:buChar char="•"/>
            </a:pPr>
            <a:r>
              <a:rPr lang="en-US" dirty="0" err="1"/>
              <a:t>Дескриптор</a:t>
            </a:r>
            <a:r>
              <a:rPr lang="en-US" dirty="0"/>
              <a:t> (descriptor extractor) — </a:t>
            </a:r>
            <a:r>
              <a:rPr lang="en-US" dirty="0" err="1"/>
              <a:t>производит</a:t>
            </a:r>
            <a:r>
              <a:rPr lang="en-US" dirty="0"/>
              <a:t> </a:t>
            </a:r>
            <a:r>
              <a:rPr lang="en-US" dirty="0" err="1"/>
              <a:t>описание</a:t>
            </a:r>
            <a:r>
              <a:rPr lang="en-US" dirty="0"/>
              <a:t> </a:t>
            </a:r>
            <a:r>
              <a:rPr lang="en-US" dirty="0" err="1"/>
              <a:t>найденных</a:t>
            </a:r>
            <a:r>
              <a:rPr lang="en-US" dirty="0"/>
              <a:t> </a:t>
            </a:r>
            <a:r>
              <a:rPr lang="en-US" dirty="0" err="1"/>
              <a:t>ключевых</a:t>
            </a:r>
            <a:r>
              <a:rPr lang="en-US" dirty="0"/>
              <a:t> </a:t>
            </a:r>
            <a:r>
              <a:rPr lang="en-US" dirty="0" err="1"/>
              <a:t>точек</a:t>
            </a:r>
            <a:r>
              <a:rPr lang="en-US" dirty="0"/>
              <a:t>, </a:t>
            </a:r>
            <a:r>
              <a:rPr lang="en-US" dirty="0" err="1"/>
              <a:t>оценивая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</a:t>
            </a:r>
            <a:r>
              <a:rPr lang="en-US" dirty="0" err="1"/>
              <a:t>позиции</a:t>
            </a:r>
            <a:r>
              <a:rPr lang="en-US" dirty="0"/>
              <a:t> </a:t>
            </a:r>
            <a:r>
              <a:rPr lang="en-US" dirty="0" err="1"/>
              <a:t>через</a:t>
            </a:r>
            <a:r>
              <a:rPr lang="en-US" dirty="0"/>
              <a:t> </a:t>
            </a:r>
            <a:r>
              <a:rPr lang="en-US" dirty="0" err="1"/>
              <a:t>описание</a:t>
            </a:r>
            <a:r>
              <a:rPr lang="en-US" dirty="0"/>
              <a:t> </a:t>
            </a:r>
            <a:r>
              <a:rPr lang="en-US" dirty="0" err="1"/>
              <a:t>окружающих</a:t>
            </a:r>
            <a:r>
              <a:rPr lang="en-US" dirty="0"/>
              <a:t> </a:t>
            </a:r>
            <a:r>
              <a:rPr lang="en-US" dirty="0" err="1"/>
              <a:t>областей</a:t>
            </a:r>
            <a:r>
              <a:rPr lang="en-US" dirty="0"/>
              <a:t>. </a:t>
            </a:r>
            <a:endParaRPr lang="ru-RU" dirty="0"/>
          </a:p>
          <a:p>
            <a:pPr>
              <a:buClr>
                <a:schemeClr val="accent1"/>
              </a:buClr>
              <a:buFont typeface="Arial" charset="0"/>
              <a:buChar char="•"/>
            </a:pPr>
            <a:r>
              <a:rPr lang="en-US" dirty="0" err="1"/>
              <a:t>Матчер</a:t>
            </a:r>
            <a:r>
              <a:rPr lang="en-US" dirty="0"/>
              <a:t> (matcher) — </a:t>
            </a:r>
            <a:r>
              <a:rPr lang="en-US" dirty="0" err="1"/>
              <a:t>осуществляет</a:t>
            </a:r>
            <a:r>
              <a:rPr lang="en-US" dirty="0"/>
              <a:t> </a:t>
            </a:r>
            <a:r>
              <a:rPr lang="en-US" dirty="0" err="1"/>
              <a:t>построение</a:t>
            </a:r>
            <a:r>
              <a:rPr lang="en-US" dirty="0"/>
              <a:t> </a:t>
            </a:r>
            <a:r>
              <a:rPr lang="en-US" dirty="0" err="1"/>
              <a:t>соответствий</a:t>
            </a:r>
            <a:r>
              <a:rPr lang="en-US" dirty="0"/>
              <a:t> </a:t>
            </a:r>
            <a:r>
              <a:rPr lang="en-US" dirty="0" err="1"/>
              <a:t>между</a:t>
            </a:r>
            <a:r>
              <a:rPr lang="en-US" dirty="0"/>
              <a:t> </a:t>
            </a:r>
            <a:r>
              <a:rPr lang="en-US" dirty="0" err="1"/>
              <a:t>двумя</a:t>
            </a:r>
            <a:r>
              <a:rPr lang="en-US" dirty="0"/>
              <a:t> </a:t>
            </a:r>
            <a:r>
              <a:rPr lang="en-US" dirty="0" err="1"/>
              <a:t>наборами</a:t>
            </a:r>
            <a:r>
              <a:rPr lang="en-US" dirty="0"/>
              <a:t> </a:t>
            </a:r>
            <a:r>
              <a:rPr lang="en-US" dirty="0" err="1"/>
              <a:t>точек</a:t>
            </a:r>
            <a:r>
              <a:rPr lang="en-US" dirty="0"/>
              <a:t> </a:t>
            </a:r>
            <a:r>
              <a:rPr lang="en-US" dirty="0" err="1"/>
              <a:t>изображений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1301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Font typeface="Arial" charset="0"/>
              <a:buChar char="•"/>
            </a:pPr>
            <a:r>
              <a:rPr lang="en-US" dirty="0" err="1"/>
              <a:t>Особая</a:t>
            </a:r>
            <a:r>
              <a:rPr lang="en-US" dirty="0"/>
              <a:t> </a:t>
            </a:r>
            <a:r>
              <a:rPr lang="en-US" dirty="0" err="1"/>
              <a:t>точка</a:t>
            </a:r>
            <a:r>
              <a:rPr lang="en-US" dirty="0"/>
              <a:t> m,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точечная</a:t>
            </a:r>
            <a:r>
              <a:rPr lang="en-US" dirty="0"/>
              <a:t> </a:t>
            </a:r>
            <a:r>
              <a:rPr lang="en-US" dirty="0" err="1"/>
              <a:t>особенность</a:t>
            </a:r>
            <a:r>
              <a:rPr lang="en-US" dirty="0"/>
              <a:t> (</a:t>
            </a:r>
            <a:r>
              <a:rPr lang="en-US" dirty="0" err="1"/>
              <a:t>англ</a:t>
            </a:r>
            <a:r>
              <a:rPr lang="en-US" dirty="0"/>
              <a:t>. point feature, key point, feature), </a:t>
            </a:r>
            <a:r>
              <a:rPr lang="en-US" dirty="0" err="1"/>
              <a:t>изображения</a:t>
            </a:r>
            <a:r>
              <a:rPr lang="en-US" dirty="0"/>
              <a:t> –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точка</a:t>
            </a:r>
            <a:r>
              <a:rPr lang="en-US" dirty="0"/>
              <a:t> </a:t>
            </a:r>
            <a:r>
              <a:rPr lang="en-US" dirty="0" err="1"/>
              <a:t>изображения</a:t>
            </a:r>
            <a:r>
              <a:rPr lang="en-US" dirty="0"/>
              <a:t>, </a:t>
            </a:r>
            <a:r>
              <a:rPr lang="en-US" dirty="0" err="1"/>
              <a:t>окрестность</a:t>
            </a:r>
            <a:r>
              <a:rPr lang="en-US" dirty="0"/>
              <a:t> </a:t>
            </a:r>
            <a:r>
              <a:rPr lang="en-US" dirty="0" err="1"/>
              <a:t>которой</a:t>
            </a:r>
            <a:r>
              <a:rPr lang="en-US" dirty="0"/>
              <a:t> o(m) </a:t>
            </a:r>
            <a:r>
              <a:rPr lang="en-US" dirty="0" err="1"/>
              <a:t>можно</a:t>
            </a:r>
            <a:r>
              <a:rPr lang="en-US" dirty="0"/>
              <a:t> </a:t>
            </a:r>
            <a:r>
              <a:rPr lang="en-US" dirty="0" err="1"/>
              <a:t>отличить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окрестности</a:t>
            </a:r>
            <a:r>
              <a:rPr lang="en-US" dirty="0"/>
              <a:t> </a:t>
            </a:r>
            <a:r>
              <a:rPr lang="en-US" dirty="0" err="1"/>
              <a:t>любой</a:t>
            </a:r>
            <a:r>
              <a:rPr lang="en-US" dirty="0"/>
              <a:t> </a:t>
            </a:r>
            <a:r>
              <a:rPr lang="en-US" dirty="0" err="1"/>
              <a:t>другой</a:t>
            </a:r>
            <a:r>
              <a:rPr lang="en-US" dirty="0"/>
              <a:t> </a:t>
            </a:r>
            <a:r>
              <a:rPr lang="en-US" dirty="0" err="1"/>
              <a:t>точки</a:t>
            </a:r>
            <a:r>
              <a:rPr lang="en-US" dirty="0"/>
              <a:t> </a:t>
            </a:r>
            <a:r>
              <a:rPr lang="en-US" dirty="0" err="1"/>
              <a:t>изображения</a:t>
            </a:r>
            <a:r>
              <a:rPr lang="en-US" dirty="0"/>
              <a:t> o(n) </a:t>
            </a:r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/>
              <a:t>некоторой</a:t>
            </a:r>
            <a:r>
              <a:rPr lang="en-US" dirty="0"/>
              <a:t> </a:t>
            </a:r>
            <a:r>
              <a:rPr lang="en-US" dirty="0" err="1"/>
              <a:t>другой</a:t>
            </a:r>
            <a:r>
              <a:rPr lang="en-US" dirty="0"/>
              <a:t> </a:t>
            </a:r>
            <a:r>
              <a:rPr lang="en-US" dirty="0" err="1"/>
              <a:t>окрестности</a:t>
            </a:r>
            <a:r>
              <a:rPr lang="en-US" dirty="0"/>
              <a:t> </a:t>
            </a:r>
            <a:r>
              <a:rPr lang="en-US" dirty="0" err="1"/>
              <a:t>особой</a:t>
            </a:r>
            <a:r>
              <a:rPr lang="en-US" dirty="0"/>
              <a:t> </a:t>
            </a:r>
            <a:r>
              <a:rPr lang="en-US" dirty="0" err="1"/>
              <a:t>точки</a:t>
            </a:r>
            <a:r>
              <a:rPr lang="en-US" dirty="0"/>
              <a:t> o2(m). </a:t>
            </a:r>
            <a:endParaRPr lang="ru-RU" dirty="0"/>
          </a:p>
          <a:p>
            <a:pPr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В </a:t>
            </a:r>
            <a:r>
              <a:rPr lang="en-US" dirty="0" err="1"/>
              <a:t>качестве</a:t>
            </a:r>
            <a:r>
              <a:rPr lang="en-US" dirty="0"/>
              <a:t> </a:t>
            </a:r>
            <a:r>
              <a:rPr lang="en-US" dirty="0" err="1"/>
              <a:t>окрестности</a:t>
            </a:r>
            <a:r>
              <a:rPr lang="en-US" dirty="0"/>
              <a:t> </a:t>
            </a:r>
            <a:r>
              <a:rPr lang="en-US" dirty="0" err="1"/>
              <a:t>точки</a:t>
            </a:r>
            <a:r>
              <a:rPr lang="en-US" dirty="0"/>
              <a:t> </a:t>
            </a:r>
            <a:r>
              <a:rPr lang="en-US" dirty="0" err="1"/>
              <a:t>изображения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большинства</a:t>
            </a:r>
            <a:r>
              <a:rPr lang="en-US" dirty="0"/>
              <a:t> </a:t>
            </a:r>
            <a:r>
              <a:rPr lang="en-US" dirty="0" err="1"/>
              <a:t>алгоритмов</a:t>
            </a:r>
            <a:r>
              <a:rPr lang="en-US" dirty="0"/>
              <a:t> </a:t>
            </a:r>
            <a:r>
              <a:rPr lang="en-US" dirty="0" err="1"/>
              <a:t>берётся</a:t>
            </a:r>
            <a:r>
              <a:rPr lang="en-US" dirty="0"/>
              <a:t> </a:t>
            </a:r>
            <a:r>
              <a:rPr lang="en-US" dirty="0" err="1"/>
              <a:t>прямоугольное</a:t>
            </a:r>
            <a:r>
              <a:rPr lang="en-US" dirty="0"/>
              <a:t> </a:t>
            </a:r>
            <a:r>
              <a:rPr lang="en-US" dirty="0" err="1"/>
              <a:t>окно</a:t>
            </a:r>
            <a:r>
              <a:rPr lang="en-US" dirty="0"/>
              <a:t>, </a:t>
            </a:r>
            <a:r>
              <a:rPr lang="ru-RU" dirty="0"/>
              <a:t>часто имеющее</a:t>
            </a:r>
            <a:r>
              <a:rPr lang="en-US" dirty="0"/>
              <a:t> </a:t>
            </a:r>
            <a:r>
              <a:rPr lang="en-US" dirty="0" err="1"/>
              <a:t>размер</a:t>
            </a:r>
            <a:r>
              <a:rPr lang="en-US" dirty="0"/>
              <a:t> 5x5 </a:t>
            </a:r>
            <a:r>
              <a:rPr lang="en-US" dirty="0" err="1"/>
              <a:t>пикселей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837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определению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accent1"/>
              </a:buClr>
              <a:buFont typeface="Arial" charset="0"/>
              <a:buChar char="•"/>
            </a:pPr>
            <a:r>
              <a:rPr lang="ru-RU" dirty="0"/>
              <a:t>Основанные на интенсивности изображения. </a:t>
            </a:r>
          </a:p>
          <a:p>
            <a:pPr>
              <a:buClr>
                <a:schemeClr val="accent1"/>
              </a:buClr>
              <a:buFont typeface="Arial" charset="0"/>
              <a:buChar char="•"/>
            </a:pPr>
            <a:r>
              <a:rPr lang="ru-RU" dirty="0"/>
              <a:t>Использующие контуры изображения: ищут места с максимальным значением кривизны или делают полигональную аппроксимацию контуров и определяют пересечения. Эти методы чувствительны к окрестностям пересечений, поскольку извлечение часто может быть неправильным в тех местах, где пересекаются 3 или более краев. </a:t>
            </a:r>
          </a:p>
          <a:p>
            <a:pPr>
              <a:buClr>
                <a:schemeClr val="accent1"/>
              </a:buClr>
              <a:buFont typeface="Arial" charset="0"/>
              <a:buChar char="•"/>
            </a:pPr>
            <a:r>
              <a:rPr lang="ru-RU" dirty="0"/>
              <a:t>На основе использования модели: используются модели с интенсивностью в качестве параметров, которые подстраиваются к изображениям-шаблонам до </a:t>
            </a:r>
            <a:r>
              <a:rPr lang="ru-RU" dirty="0" err="1"/>
              <a:t>субпиксельной</a:t>
            </a:r>
            <a:r>
              <a:rPr lang="ru-RU" dirty="0"/>
              <a:t> точности.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38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Классический подход </a:t>
            </a:r>
            <a:r>
              <a:rPr lang="mr-IN" dirty="0"/>
              <a:t>–</a:t>
            </a:r>
            <a:r>
              <a:rPr lang="ru-RU" dirty="0"/>
              <a:t> изменение яркости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dirty="0"/>
                  <a:t>Детектор Харриса</a:t>
                </a:r>
              </a:p>
              <a:p>
                <a:pPr>
                  <a:buFont typeface="Arial" charset="0"/>
                  <a:buChar char="•"/>
                </a:pPr>
                <a:r>
                  <a:rPr lang="ru-RU" dirty="0"/>
                  <a:t>Вычисляем собственные значения матрицы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  <a:p>
                <a:pPr>
                  <a:buFont typeface="Arial" charset="0"/>
                  <a:buChar char="•"/>
                </a:pPr>
                <a:r>
                  <a:rPr lang="ru-RU" dirty="0"/>
                  <a:t>Вычисляем меру отклика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R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det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𝑡𝑟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528" t="-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716016" y="2278408"/>
            <a:ext cx="3888432" cy="3744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3637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Детектор Ши-</a:t>
            </a:r>
            <a:r>
              <a:rPr lang="ru-RU" dirty="0" err="1"/>
              <a:t>Томаси</a:t>
            </a:r>
            <a:br>
              <a:rPr lang="ru-RU" dirty="0"/>
            </a:br>
            <a:r>
              <a:rPr lang="en-US" dirty="0"/>
              <a:t>(Shi-</a:t>
            </a:r>
            <a:r>
              <a:rPr lang="en-US" dirty="0" err="1"/>
              <a:t>Tomasi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accent1"/>
                  </a:buClr>
                </a:pPr>
                <a:r>
                  <a:rPr lang="ru-RU" dirty="0"/>
                  <a:t>Аналогичен детектору Харриса, за исключение финального шага. В </a:t>
                </a:r>
                <a:r>
                  <a:rPr lang="ru-RU" dirty="0" err="1"/>
                  <a:t>Shi-Tomasi</a:t>
                </a:r>
                <a:r>
                  <a:rPr lang="ru-RU" dirty="0"/>
                  <a:t> вычисляется значение 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min</m:t>
                      </m:r>
                      <m:r>
                        <a:rPr lang="en-US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поскольку делается предположение, что поиск углов будет более стабильным.</a:t>
                </a:r>
                <a:endParaRPr lang="en-US" dirty="0"/>
              </a:p>
              <a:p>
                <a:pPr>
                  <a:buClr>
                    <a:schemeClr val="accent1"/>
                  </a:buClr>
                </a:pPr>
                <a:r>
                  <a:rPr lang="ru-RU" dirty="0"/>
                  <a:t>В </a:t>
                </a:r>
                <a:r>
                  <a:rPr lang="en-US" dirty="0" err="1"/>
                  <a:t>OpenCV</a:t>
                </a:r>
                <a:r>
                  <a:rPr lang="en-US" dirty="0"/>
                  <a:t> </a:t>
                </a:r>
                <a:r>
                  <a:rPr lang="ru-RU" dirty="0"/>
                  <a:t>реализуется в функции </a:t>
                </a:r>
              </a:p>
              <a:p>
                <a:pPr marL="0" indent="0" algn="ctr">
                  <a:buNone/>
                </a:pPr>
                <a:r>
                  <a:rPr lang="en-US" dirty="0"/>
                  <a:t>cv::</a:t>
                </a:r>
                <a:r>
                  <a:rPr lang="en-US" dirty="0" err="1"/>
                  <a:t>goodFeaturesToTrack</a:t>
                </a:r>
                <a:r>
                  <a:rPr lang="ru-RU" dirty="0"/>
                  <a:t>()</a:t>
                </a:r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9" t="-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27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5816" y="692696"/>
            <a:ext cx="5835241" cy="3129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115616" y="3461587"/>
                <a:ext cx="6480720" cy="3096344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ru-RU" dirty="0"/>
                  <a:t>Алгоритм:</a:t>
                </a:r>
              </a:p>
              <a:p>
                <a:pPr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dirty="0"/>
                  <a:t>Рассматривается окружность из 16 точек</a:t>
                </a:r>
              </a:p>
              <a:p>
                <a:pPr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dirty="0"/>
                  <a:t>Точка считается особой, если на окружности есть </a:t>
                </a:r>
                <a:r>
                  <a:rPr lang="en-US" dirty="0"/>
                  <a:t>N </a:t>
                </a:r>
                <a:r>
                  <a:rPr lang="ru-RU" dirty="0"/>
                  <a:t>смежных точек, яркость которых больше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или меньше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dirty="0"/>
                  <a:t>Оптимизации </a:t>
                </a:r>
                <a:r>
                  <a:rPr lang="mr-IN" dirty="0"/>
                  <a:t>–</a:t>
                </a:r>
                <a:r>
                  <a:rPr lang="ru-RU" dirty="0"/>
                  <a:t> проверить точки 1, 5, 9, 13</a:t>
                </a:r>
              </a:p>
              <a:p>
                <a:pPr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dirty="0"/>
                  <a:t>Очень быстрый алгоритм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15616" y="3461587"/>
                <a:ext cx="6480720" cy="3096344"/>
              </a:xfrm>
              <a:blipFill>
                <a:blip r:embed="rId3"/>
                <a:stretch>
                  <a:fillRect l="-847" t="-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194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136" y="1772816"/>
            <a:ext cx="5563582" cy="410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54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SURF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Speeded Up Robust Features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dirty="0" err="1"/>
                  <a:t>Решает</a:t>
                </a:r>
                <a:r>
                  <a:rPr lang="en-US" dirty="0"/>
                  <a:t> </a:t>
                </a:r>
                <a:r>
                  <a:rPr lang="en-US" dirty="0" err="1"/>
                  <a:t>две</a:t>
                </a:r>
                <a:r>
                  <a:rPr lang="en-US" dirty="0"/>
                  <a:t> </a:t>
                </a:r>
                <a:r>
                  <a:rPr lang="en-US" dirty="0" err="1"/>
                  <a:t>задачи</a:t>
                </a:r>
                <a:r>
                  <a:rPr lang="en-US" dirty="0"/>
                  <a:t> – </a:t>
                </a:r>
                <a:r>
                  <a:rPr lang="en-US" dirty="0" err="1"/>
                  <a:t>поиск</a:t>
                </a:r>
                <a:r>
                  <a:rPr lang="en-US" dirty="0"/>
                  <a:t> </a:t>
                </a:r>
                <a:r>
                  <a:rPr lang="en-US" dirty="0" err="1"/>
                  <a:t>особых</a:t>
                </a:r>
                <a:r>
                  <a:rPr lang="en-US" dirty="0"/>
                  <a:t> </a:t>
                </a:r>
                <a:r>
                  <a:rPr lang="en-US" dirty="0" err="1"/>
                  <a:t>точек</a:t>
                </a:r>
                <a:r>
                  <a:rPr lang="en-US" dirty="0"/>
                  <a:t> </a:t>
                </a:r>
                <a:r>
                  <a:rPr lang="en-US" dirty="0" err="1"/>
                  <a:t>изображения</a:t>
                </a:r>
                <a:r>
                  <a:rPr lang="en-US" dirty="0"/>
                  <a:t> </a:t>
                </a:r>
                <a:r>
                  <a:rPr lang="en-US" dirty="0" err="1"/>
                  <a:t>и</a:t>
                </a:r>
                <a:r>
                  <a:rPr lang="en-US" dirty="0"/>
                  <a:t> </a:t>
                </a:r>
                <a:r>
                  <a:rPr lang="en-US" dirty="0" err="1"/>
                  <a:t>создание</a:t>
                </a:r>
                <a:r>
                  <a:rPr lang="en-US" dirty="0"/>
                  <a:t> </a:t>
                </a:r>
                <a:r>
                  <a:rPr lang="en-US" dirty="0" err="1"/>
                  <a:t>их</a:t>
                </a:r>
                <a:r>
                  <a:rPr lang="en-US" dirty="0"/>
                  <a:t> </a:t>
                </a:r>
                <a:r>
                  <a:rPr lang="en-US" dirty="0" err="1"/>
                  <a:t>дескрипторов</a:t>
                </a: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en-US" dirty="0" err="1"/>
                  <a:t>Обнаружение</a:t>
                </a:r>
                <a:r>
                  <a:rPr lang="en-US" dirty="0"/>
                  <a:t> </a:t>
                </a:r>
                <a:r>
                  <a:rPr lang="en-US" dirty="0" err="1"/>
                  <a:t>особых</a:t>
                </a:r>
                <a:r>
                  <a:rPr lang="en-US" dirty="0"/>
                  <a:t> </a:t>
                </a:r>
                <a:r>
                  <a:rPr lang="en-US" dirty="0" err="1"/>
                  <a:t>точек</a:t>
                </a:r>
                <a:r>
                  <a:rPr lang="en-US" dirty="0"/>
                  <a:t> </a:t>
                </a:r>
                <a:r>
                  <a:rPr lang="en-US" dirty="0" err="1"/>
                  <a:t>в</a:t>
                </a:r>
                <a:r>
                  <a:rPr lang="en-US" dirty="0"/>
                  <a:t> SURF </a:t>
                </a:r>
                <a:r>
                  <a:rPr lang="en-US" dirty="0" err="1"/>
                  <a:t>основано</a:t>
                </a:r>
                <a:r>
                  <a:rPr lang="en-US" dirty="0"/>
                  <a:t> </a:t>
                </a:r>
                <a:r>
                  <a:rPr lang="en-US" dirty="0" err="1"/>
                  <a:t>на</a:t>
                </a:r>
                <a:r>
                  <a:rPr lang="en-US" dirty="0"/>
                  <a:t> </a:t>
                </a:r>
                <a:r>
                  <a:rPr lang="en-US" dirty="0" err="1"/>
                  <a:t>вычислении</a:t>
                </a:r>
                <a:r>
                  <a:rPr lang="en-US" dirty="0"/>
                  <a:t> </a:t>
                </a:r>
                <a:r>
                  <a:rPr lang="en-US" dirty="0" err="1"/>
                  <a:t>детерминанта</a:t>
                </a:r>
                <a:r>
                  <a:rPr lang="en-US" dirty="0"/>
                  <a:t> </a:t>
                </a:r>
                <a:r>
                  <a:rPr lang="en-US" dirty="0" err="1"/>
                  <a:t>матрицы</a:t>
                </a:r>
                <a:r>
                  <a:rPr lang="en-US" dirty="0"/>
                  <a:t> </a:t>
                </a:r>
                <a:r>
                  <a:rPr lang="en-US" dirty="0" err="1"/>
                  <a:t>Гессе</a:t>
                </a:r>
                <a:r>
                  <a:rPr lang="en-US" dirty="0"/>
                  <a:t> (</a:t>
                </a:r>
                <a:r>
                  <a:rPr lang="en-US" dirty="0" err="1"/>
                  <a:t>гессиана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det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99" t="-11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990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028" y="1484784"/>
            <a:ext cx="5897748" cy="43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5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попиксельное</a:t>
            </a:r>
            <a:r>
              <a:rPr lang="ru-RU" dirty="0"/>
              <a:t> согласование</a:t>
            </a:r>
          </a:p>
        </p:txBody>
      </p:sp>
      <p:pic>
        <p:nvPicPr>
          <p:cNvPr id="80899" name="Picture 3" descr="G:\test_images\Test_movements_pictures\X_obratno\A04d.bmp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216025" y="2952750"/>
            <a:ext cx="3048000" cy="2286000"/>
          </a:xfrm>
          <a:prstGeom prst="rect">
            <a:avLst/>
          </a:prstGeom>
          <a:noFill/>
        </p:spPr>
      </p:pic>
      <p:pic>
        <p:nvPicPr>
          <p:cNvPr id="80900" name="Picture 4" descr="G:\test_images\Test_movements_pictures\X_obratno\A06d.bmp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258594" y="2952750"/>
            <a:ext cx="3048000" cy="2286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502524" y="5692606"/>
            <a:ext cx="418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Одномерное движение по координате</a:t>
            </a: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966658" y="2672897"/>
            <a:ext cx="0" cy="3312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835997" y="2852936"/>
            <a:ext cx="79928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785" y="601647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endParaRPr lang="ru-RU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8424863" y="305966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y</a:t>
            </a:r>
            <a:endParaRPr lang="ru-RU" i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en-US" dirty="0"/>
                  <a:t>Основным </a:t>
                </a:r>
                <a:r>
                  <a:rPr lang="en-US" dirty="0" err="1"/>
                  <a:t>моментом</a:t>
                </a:r>
                <a:r>
                  <a:rPr lang="en-US" dirty="0"/>
                  <a:t> </a:t>
                </a:r>
                <a:r>
                  <a:rPr lang="en-US" dirty="0" err="1"/>
                  <a:t>в</a:t>
                </a:r>
                <a:r>
                  <a:rPr lang="en-US" dirty="0"/>
                  <a:t> </a:t>
                </a:r>
                <a:r>
                  <a:rPr lang="en-US" dirty="0" err="1"/>
                  <a:t>детектировании</a:t>
                </a:r>
                <a:r>
                  <a:rPr lang="en-US" dirty="0"/>
                  <a:t> </a:t>
                </a:r>
                <a:r>
                  <a:rPr lang="en-US" dirty="0" err="1"/>
                  <a:t>особых</a:t>
                </a:r>
                <a:r>
                  <a:rPr lang="en-US" dirty="0"/>
                  <a:t> </a:t>
                </a:r>
                <a:r>
                  <a:rPr lang="en-US" dirty="0" err="1"/>
                  <a:t>точек</a:t>
                </a:r>
                <a:r>
                  <a:rPr lang="en-US" dirty="0"/>
                  <a:t> </a:t>
                </a:r>
                <a:r>
                  <a:rPr lang="en-US" dirty="0" err="1"/>
                  <a:t>является</a:t>
                </a:r>
                <a:r>
                  <a:rPr lang="en-US" dirty="0"/>
                  <a:t> </a:t>
                </a:r>
                <a:r>
                  <a:rPr lang="en-US" dirty="0" err="1"/>
                  <a:t>построение</a:t>
                </a:r>
                <a:r>
                  <a:rPr lang="en-US" dirty="0"/>
                  <a:t> </a:t>
                </a:r>
                <a:r>
                  <a:rPr lang="en-US" dirty="0" err="1"/>
                  <a:t>пирамиды</a:t>
                </a:r>
                <a:r>
                  <a:rPr lang="en-US" dirty="0"/>
                  <a:t> </a:t>
                </a:r>
                <a:r>
                  <a:rPr lang="en-US" dirty="0" err="1"/>
                  <a:t>гауссианов</a:t>
                </a:r>
                <a:r>
                  <a:rPr lang="en-US" dirty="0"/>
                  <a:t> (Gaussian) </a:t>
                </a:r>
                <a:r>
                  <a:rPr lang="en-US" dirty="0" err="1"/>
                  <a:t>и</a:t>
                </a:r>
                <a:r>
                  <a:rPr lang="en-US" dirty="0"/>
                  <a:t> </a:t>
                </a:r>
                <a:r>
                  <a:rPr lang="en-US" dirty="0" err="1"/>
                  <a:t>разностей</a:t>
                </a:r>
                <a:r>
                  <a:rPr lang="en-US" dirty="0"/>
                  <a:t> </a:t>
                </a:r>
                <a:r>
                  <a:rPr lang="en-US" dirty="0" err="1"/>
                  <a:t>гауссианов</a:t>
                </a:r>
                <a:r>
                  <a:rPr lang="en-US" dirty="0"/>
                  <a:t> (Difference of Gaussian, </a:t>
                </a:r>
                <a:r>
                  <a:rPr lang="en-US" dirty="0" err="1"/>
                  <a:t>DoG</a:t>
                </a:r>
                <a:r>
                  <a:rPr lang="en-US" dirty="0"/>
                  <a:t>).</a:t>
                </a:r>
              </a:p>
              <a:p>
                <a:pPr>
                  <a:buFont typeface="Arial" charset="0"/>
                  <a:buChar char="•"/>
                </a:pPr>
                <a:r>
                  <a:rPr lang="ru-RU" dirty="0" err="1"/>
                  <a:t>Гауссианом</a:t>
                </a:r>
                <a:r>
                  <a:rPr lang="ru-RU" dirty="0"/>
                  <a:t> (или изображением, размытым гауссовым фильтром) является изображение</a:t>
                </a:r>
                <a:endParaRPr lang="en-US" dirty="0"/>
              </a:p>
              <a:p>
                <a:pPr>
                  <a:buFont typeface="Arial" charset="0"/>
                  <a:buChar char="•"/>
                </a:pPr>
                <a:r>
                  <a:rPr lang="ru-RU" dirty="0"/>
                  <a:t>Разностью </a:t>
                </a:r>
                <a:r>
                  <a:rPr lang="ru-RU" dirty="0" err="1"/>
                  <a:t>гауссианов</a:t>
                </a:r>
                <a:r>
                  <a:rPr lang="ru-RU" dirty="0"/>
                  <a:t> называют изображение, полученное путем </a:t>
                </a:r>
                <a:r>
                  <a:rPr lang="ru-RU" dirty="0" err="1"/>
                  <a:t>попиксельного</a:t>
                </a:r>
                <a:r>
                  <a:rPr lang="ru-RU" dirty="0"/>
                  <a:t> вычитания одного </a:t>
                </a:r>
                <a:r>
                  <a:rPr lang="ru-RU" dirty="0" err="1"/>
                  <a:t>гауссина</a:t>
                </a:r>
                <a:r>
                  <a:rPr lang="ru-RU" dirty="0"/>
                  <a:t> исходного изображения из </a:t>
                </a:r>
                <a:r>
                  <a:rPr lang="ru-RU" dirty="0" err="1"/>
                  <a:t>гауссиана</a:t>
                </a:r>
                <a:r>
                  <a:rPr lang="ru-RU" dirty="0"/>
                  <a:t> с другим радиусом размытия.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≈∗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39" t="-1667" r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754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631" y="1412776"/>
            <a:ext cx="7076229" cy="47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3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294" y="1628800"/>
            <a:ext cx="5644732" cy="42513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0268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Точечный детектор </a:t>
            </a:r>
            <a:r>
              <a:rPr lang="en-US" dirty="0"/>
              <a:t>BRISK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Выделение точечных особенностей</a:t>
            </a:r>
            <a:r>
              <a:rPr lang="en-US" dirty="0"/>
              <a:t> - FAST</a:t>
            </a:r>
            <a:endParaRPr lang="ru-RU" dirty="0"/>
          </a:p>
          <a:p>
            <a:r>
              <a:rPr lang="ru-RU" dirty="0"/>
              <a:t>Построение их описаний</a:t>
            </a:r>
            <a:endParaRPr lang="en-US" dirty="0"/>
          </a:p>
          <a:p>
            <a:r>
              <a:rPr lang="en-US" dirty="0"/>
              <a:t>Daisy-like </a:t>
            </a:r>
            <a:r>
              <a:rPr lang="ru-RU" dirty="0"/>
              <a:t>дескриптор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7434" y="2060849"/>
            <a:ext cx="3881739" cy="3844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8842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1560" y="404664"/>
            <a:ext cx="4824536" cy="62646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777777"/>
                </a:solidFill>
                <a:latin typeface="Menlo" charset="0"/>
              </a:rPr>
              <a:t>#</a:t>
            </a:r>
            <a:r>
              <a:rPr lang="en-US" sz="1600" dirty="0">
                <a:solidFill>
                  <a:srgbClr val="4B83CD"/>
                </a:solidFill>
                <a:latin typeface="Menlo" charset="0"/>
              </a:rPr>
              <a:t>include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600" dirty="0">
                <a:solidFill>
                  <a:srgbClr val="448C27"/>
                </a:solidFill>
                <a:latin typeface="Menlo" charset="0"/>
              </a:rPr>
              <a:t>opencv2/features2d.hpp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&gt;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777777"/>
                </a:solidFill>
                <a:latin typeface="Menlo" charset="0"/>
              </a:rPr>
              <a:t>#</a:t>
            </a:r>
            <a:r>
              <a:rPr lang="en-US" sz="1600" dirty="0">
                <a:solidFill>
                  <a:srgbClr val="4B83CD"/>
                </a:solidFill>
                <a:latin typeface="Menlo" charset="0"/>
              </a:rPr>
              <a:t>include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600" dirty="0">
                <a:solidFill>
                  <a:srgbClr val="448C27"/>
                </a:solidFill>
                <a:latin typeface="Menlo" charset="0"/>
              </a:rPr>
              <a:t>opencv2/xfeatures2d.hpp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&gt;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Mat 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sz="1600" b="1" dirty="0" err="1">
                <a:solidFill>
                  <a:srgbClr val="AA3731"/>
                </a:solidFill>
                <a:latin typeface="Menlo" charset="0"/>
              </a:rPr>
              <a:t>imread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"</a:t>
            </a:r>
            <a:r>
              <a:rPr lang="en-US" sz="1600" dirty="0" err="1">
                <a:solidFill>
                  <a:srgbClr val="448C27"/>
                </a:solidFill>
                <a:latin typeface="Menlo" charset="0"/>
              </a:rPr>
              <a:t>image.jpg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",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AB6526"/>
                </a:solidFill>
                <a:latin typeface="Menlo" charset="0"/>
              </a:rPr>
              <a:t>1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Mat 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imageWithKeypoints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333333"/>
                </a:solidFill>
                <a:latin typeface="Menlo" charset="0"/>
              </a:rPr>
            </a:b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7A3E9D"/>
                </a:solidFill>
                <a:latin typeface="Menlo" charset="0"/>
              </a:rPr>
              <a:t>Ptr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FeatureDetector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&gt;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detector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7A3E9D"/>
                </a:solidFill>
                <a:latin typeface="Menlo" charset="0"/>
              </a:rPr>
              <a:t>Ptr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DescriptorExtractor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&gt;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extractor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BFMatcher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matcher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333333"/>
                </a:solidFill>
                <a:latin typeface="Menlo" charset="0"/>
              </a:rPr>
            </a:br>
            <a:r>
              <a:rPr lang="en-US" sz="1600" dirty="0">
                <a:solidFill>
                  <a:srgbClr val="333333"/>
                </a:solidFill>
                <a:latin typeface="Menlo" charset="0"/>
              </a:rPr>
              <a:t>detector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sz="1600" b="1" dirty="0" err="1">
                <a:solidFill>
                  <a:srgbClr val="AA3731"/>
                </a:solidFill>
                <a:latin typeface="Menlo" charset="0"/>
              </a:rPr>
              <a:t>FastFeatureDetector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::create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charset="0"/>
              </a:rPr>
              <a:t>detector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cv::xfeatures2d::SURF::create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();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charset="0"/>
              </a:rPr>
              <a:t>detector 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cv::xfeatures2d::SIFT::create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();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333333"/>
                </a:solidFill>
                <a:latin typeface="Menlo" charset="0"/>
              </a:rPr>
            </a:b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std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vector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KeyPoint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&gt;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keys1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Menlo" charset="0"/>
              </a:rPr>
              <a:t>detector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-&gt;</a:t>
            </a: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detect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keys1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br>
              <a:rPr lang="en-US" sz="1600" dirty="0">
                <a:solidFill>
                  <a:srgbClr val="333333"/>
                </a:solidFill>
                <a:latin typeface="Menlo" charset="0"/>
              </a:rPr>
            </a:br>
            <a:r>
              <a:rPr lang="en-US" sz="1600" b="1" dirty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sz="1600" b="1" dirty="0" err="1">
                <a:solidFill>
                  <a:srgbClr val="AA3731"/>
                </a:solidFill>
                <a:latin typeface="Menlo" charset="0"/>
              </a:rPr>
              <a:t>drawKeypoints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keys1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6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Menlo" charset="0"/>
              </a:rPr>
              <a:t>imageWithKeypoints</a:t>
            </a:r>
            <a:r>
              <a:rPr lang="en-US" sz="16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br>
              <a:rPr lang="en-US" sz="1600" dirty="0">
                <a:solidFill>
                  <a:srgbClr val="333333"/>
                </a:solidFill>
                <a:latin typeface="Menlo" charset="0"/>
              </a:rPr>
            </a:br>
            <a:endParaRPr lang="en-US" sz="1600" dirty="0">
              <a:solidFill>
                <a:srgbClr val="333333"/>
              </a:solidFill>
              <a:latin typeface="Menlo" charset="0"/>
            </a:endParaRPr>
          </a:p>
          <a:p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430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Загрузка видео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1500" y="332656"/>
            <a:ext cx="5616624" cy="640871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Mat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VideoCapture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Menlo" charset="0"/>
              </a:rPr>
              <a:t>cap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Menlo" charset="0"/>
              </a:rPr>
              <a:t>sample_mpg.avi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)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B83CD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(!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cap</a:t>
            </a:r>
            <a:r>
              <a:rPr lang="en-US" dirty="0" err="1">
                <a:solidFill>
                  <a:srgbClr val="777777"/>
                </a:solidFill>
                <a:latin typeface="Menlo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charset="0"/>
              </a:rPr>
              <a:t>isOpened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())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>
                <a:solidFill>
                  <a:srgbClr val="4B83CD"/>
                </a:solidFill>
                <a:latin typeface="Menlo" charset="0"/>
              </a:rPr>
              <a:t> 	</a:t>
            </a:r>
            <a:r>
              <a:rPr lang="en-US" dirty="0">
                <a:solidFill>
                  <a:srgbClr val="4B83CD"/>
                </a:solidFill>
                <a:latin typeface="Menlo" charset="0"/>
              </a:rPr>
              <a:t>return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AB6526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333333"/>
                </a:solidFill>
                <a:latin typeface="Menlo" charset="0"/>
              </a:rPr>
            </a:br>
            <a:r>
              <a:rPr lang="en-US" dirty="0">
                <a:solidFill>
                  <a:srgbClr val="7A3E9D"/>
                </a:solidFill>
                <a:latin typeface="Menlo" charset="0"/>
              </a:rPr>
              <a:t>bool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stop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B6526"/>
                </a:solidFill>
                <a:latin typeface="Menlo" charset="0"/>
              </a:rPr>
              <a:t>false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Определим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частоту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кадров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на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видео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A3E9D"/>
                </a:solidFill>
                <a:latin typeface="Menlo" charset="0"/>
              </a:rPr>
              <a:t>double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rate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cap</a:t>
            </a:r>
            <a:r>
              <a:rPr lang="en-US" dirty="0" err="1">
                <a:solidFill>
                  <a:srgbClr val="777777"/>
                </a:solidFill>
                <a:latin typeface="Menlo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charset="0"/>
              </a:rPr>
              <a:t>get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CAP_PROP_FPS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Рассчитаем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задержку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в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миллисекундах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7A3E9D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delay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AB6526"/>
                </a:solidFill>
                <a:latin typeface="Menlo" charset="0"/>
              </a:rPr>
              <a:t>1000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/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rate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33333"/>
                </a:solidFill>
                <a:latin typeface="Menlo" charset="0"/>
              </a:rPr>
              <a:t>cout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&lt;&lt;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Menlo" charset="0"/>
              </a:rPr>
              <a:t>Frame rate of video is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&lt;&lt;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rate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&lt;&lt;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endl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B83CD"/>
                </a:solidFill>
                <a:latin typeface="Menlo" charset="0"/>
              </a:rPr>
              <a:t>while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(!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stop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77777"/>
                </a:solidFill>
                <a:latin typeface="Menlo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333333"/>
                </a:solidFill>
                <a:latin typeface="Menlo" charset="0"/>
              </a:rPr>
              <a:t> 	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ru-RU" i="1" dirty="0">
                <a:solidFill>
                  <a:srgbClr val="AAAAAA"/>
                </a:solidFill>
                <a:latin typeface="Menlo" charset="0"/>
              </a:rPr>
              <a:t>Проверяем доступность кадра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A3E9D"/>
                </a:solidFill>
                <a:latin typeface="Menlo" charset="0"/>
              </a:rPr>
              <a:t> 	bool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result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cap</a:t>
            </a:r>
            <a:r>
              <a:rPr lang="en-US" dirty="0" err="1">
                <a:solidFill>
                  <a:srgbClr val="777777"/>
                </a:solidFill>
                <a:latin typeface="Menlo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Menlo" charset="0"/>
              </a:rPr>
              <a:t>grab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333333"/>
                </a:solidFill>
                <a:latin typeface="Menlo" charset="0"/>
              </a:rPr>
              <a:t> 	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ru-RU" i="1" dirty="0">
                <a:solidFill>
                  <a:srgbClr val="AAAAAA"/>
                </a:solidFill>
                <a:latin typeface="Menlo" charset="0"/>
              </a:rPr>
              <a:t>Если он готов, считываем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B83CD"/>
                </a:solidFill>
                <a:latin typeface="Menlo" charset="0"/>
              </a:rPr>
              <a:t> 	if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result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Menlo" charset="0"/>
              </a:rPr>
              <a:t> 		cap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&gt;&gt;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B83CD"/>
                </a:solidFill>
                <a:latin typeface="Menlo" charset="0"/>
              </a:rPr>
              <a:t> 	else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B83CD"/>
                </a:solidFill>
                <a:latin typeface="Menlo" charset="0"/>
              </a:rPr>
              <a:t> 		continue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dirty="0">
                <a:solidFill>
                  <a:srgbClr val="333333"/>
                </a:solidFill>
                <a:latin typeface="Menlo" charset="0"/>
              </a:rPr>
            </a:br>
            <a:r>
              <a:rPr lang="en-US" dirty="0">
                <a:solidFill>
                  <a:srgbClr val="333333"/>
                </a:solidFill>
                <a:latin typeface="Menlo" charset="0"/>
              </a:rPr>
              <a:t> 	</a:t>
            </a:r>
            <a:r>
              <a:rPr lang="en-US" b="1" dirty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b="1" dirty="0" err="1">
                <a:solidFill>
                  <a:srgbClr val="AA3731"/>
                </a:solidFill>
                <a:latin typeface="Menlo" charset="0"/>
              </a:rPr>
              <a:t>imshow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Menlo" charset="0"/>
              </a:rPr>
              <a:t>Original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333333"/>
                </a:solidFill>
                <a:latin typeface="Menlo" charset="0"/>
              </a:rPr>
              <a:t> 	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Ждём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нажатия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на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кнопку</a:t>
            </a:r>
            <a:br>
              <a:rPr lang="en-US" dirty="0">
                <a:solidFill>
                  <a:srgbClr val="333333"/>
                </a:solidFill>
                <a:latin typeface="Menlo" charset="0"/>
              </a:rPr>
            </a:br>
            <a:r>
              <a:rPr lang="en-US" dirty="0">
                <a:solidFill>
                  <a:srgbClr val="333333"/>
                </a:solidFill>
                <a:latin typeface="Menlo" charset="0"/>
              </a:rPr>
              <a:t> 	</a:t>
            </a:r>
            <a:r>
              <a:rPr lang="en-US" dirty="0" err="1">
                <a:solidFill>
                  <a:srgbClr val="7A3E9D"/>
                </a:solidFill>
                <a:latin typeface="Menlo" charset="0"/>
              </a:rPr>
              <a:t>int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key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b="1" dirty="0" err="1">
                <a:solidFill>
                  <a:srgbClr val="AA3731"/>
                </a:solidFill>
                <a:latin typeface="Menlo" charset="0"/>
              </a:rPr>
              <a:t>waitKey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delay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4B83CD"/>
                </a:solidFill>
                <a:latin typeface="Menlo" charset="0"/>
              </a:rPr>
              <a:t> 	if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key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==</a:t>
            </a:r>
            <a:r>
              <a:rPr lang="en-US" dirty="0">
                <a:solidFill>
                  <a:srgbClr val="AB6526"/>
                </a:solidFill>
                <a:latin typeface="Menlo" charset="0"/>
              </a:rPr>
              <a:t>27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Если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это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 0x27,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т.е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. ESC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333333"/>
                </a:solidFill>
                <a:latin typeface="Menlo" charset="0"/>
              </a:rPr>
              <a:t> 		stop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dirty="0">
                <a:solidFill>
                  <a:srgbClr val="AB6526"/>
                </a:solidFill>
                <a:latin typeface="Menlo" charset="0"/>
              </a:rPr>
              <a:t>true</a:t>
            </a:r>
            <a:r>
              <a:rPr lang="en-US" dirty="0">
                <a:solidFill>
                  <a:srgbClr val="777777"/>
                </a:solidFill>
                <a:latin typeface="Menlo" charset="0"/>
              </a:rPr>
              <a:t>;</a:t>
            </a:r>
            <a:r>
              <a:rPr lang="en-US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i="1" dirty="0">
                <a:solidFill>
                  <a:srgbClr val="AAAAAA"/>
                </a:solidFill>
                <a:latin typeface="Menlo" charset="0"/>
              </a:rPr>
              <a:t>// </a:t>
            </a:r>
            <a:r>
              <a:rPr lang="en-US" i="1" dirty="0" err="1">
                <a:solidFill>
                  <a:srgbClr val="AAAAAA"/>
                </a:solidFill>
                <a:latin typeface="Menlo" charset="0"/>
              </a:rPr>
              <a:t>Выходим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77777"/>
                </a:solidFill>
                <a:latin typeface="Menlo" charset="0"/>
              </a:rPr>
              <a:t>}</a:t>
            </a:r>
            <a:endParaRPr lang="en-US" dirty="0">
              <a:solidFill>
                <a:srgbClr val="333333"/>
              </a:solidFill>
              <a:latin typeface="Menlo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253414" y="1844824"/>
            <a:ext cx="2319086" cy="4060676"/>
          </a:xfrm>
        </p:spPr>
        <p:txBody>
          <a:bodyPr/>
          <a:lstStyle/>
          <a:p>
            <a:r>
              <a:rPr lang="en-US" dirty="0"/>
              <a:t>cv::</a:t>
            </a:r>
            <a:r>
              <a:rPr lang="en-US" dirty="0" err="1"/>
              <a:t>VideoCapture</a:t>
            </a:r>
            <a:r>
              <a:rPr lang="en-US" dirty="0"/>
              <a:t>(filename)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49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Точечный детектор </a:t>
            </a:r>
            <a:r>
              <a:rPr lang="en-US" dirty="0"/>
              <a:t>BRISK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2975" y="2745623"/>
            <a:ext cx="3594100" cy="2700254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86338" y="2738005"/>
            <a:ext cx="3592512" cy="271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82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Точечный детектор </a:t>
            </a:r>
            <a:r>
              <a:rPr lang="en-US" dirty="0"/>
              <a:t>BRISK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0411" y="655066"/>
            <a:ext cx="6084168" cy="5438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charset="0"/>
              </a:rPr>
              <a:t>detector 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cv::BRISK::create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charset="0"/>
              </a:rPr>
              <a:t>extractor 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=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cv::BRISK::create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charset="0"/>
              </a:rPr>
              <a:t>detector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-&gt;</a:t>
            </a: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detect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keys1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charset="0"/>
              </a:rPr>
              <a:t>detector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-&gt;</a:t>
            </a: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detect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src2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keys2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Mat descr1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descr2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img_matches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charset="0"/>
              </a:rPr>
              <a:t>extractor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-&gt;</a:t>
            </a: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compute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keys1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descr1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charset="0"/>
              </a:rPr>
              <a:t>extractor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-&gt;</a:t>
            </a: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compute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src2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keys2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descr2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std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vector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&lt;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cv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::</a:t>
            </a: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DMatch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&gt;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matcher</a:t>
            </a:r>
            <a:r>
              <a:rPr lang="en-US" sz="1800" dirty="0" err="1">
                <a:solidFill>
                  <a:srgbClr val="777777"/>
                </a:solidFill>
                <a:latin typeface="Menlo" charset="0"/>
              </a:rPr>
              <a:t>.</a:t>
            </a:r>
            <a:r>
              <a:rPr lang="en-US" sz="1800" b="1" dirty="0" err="1">
                <a:solidFill>
                  <a:srgbClr val="AA3731"/>
                </a:solidFill>
                <a:latin typeface="Menlo" charset="0"/>
              </a:rPr>
              <a:t>match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descr1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descr2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sz="1800" b="1" dirty="0" err="1">
                <a:solidFill>
                  <a:srgbClr val="AA3731"/>
                </a:solidFill>
                <a:latin typeface="Menlo" charset="0"/>
              </a:rPr>
              <a:t>drawMatches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</a:t>
            </a: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src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keys1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src2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keys2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,\\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img_matches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AA3731"/>
                </a:solidFill>
                <a:latin typeface="Menlo" charset="0"/>
              </a:rPr>
              <a:t>cv::</a:t>
            </a:r>
            <a:r>
              <a:rPr lang="en-US" sz="1800" b="1" dirty="0" err="1">
                <a:solidFill>
                  <a:srgbClr val="AA3731"/>
                </a:solidFill>
                <a:latin typeface="Menlo" charset="0"/>
              </a:rPr>
              <a:t>imshow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("</a:t>
            </a:r>
            <a:r>
              <a:rPr lang="en-US" sz="1800" dirty="0">
                <a:solidFill>
                  <a:srgbClr val="448C27"/>
                </a:solidFill>
                <a:latin typeface="Menlo" charset="0"/>
              </a:rPr>
              <a:t>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",</a:t>
            </a:r>
            <a:r>
              <a:rPr lang="en-US" sz="1800" dirty="0">
                <a:solidFill>
                  <a:srgbClr val="333333"/>
                </a:solidFill>
                <a:latin typeface="Menlo" charset="0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enlo" charset="0"/>
              </a:rPr>
              <a:t>img_matches</a:t>
            </a:r>
            <a:r>
              <a:rPr lang="en-US" sz="1800" dirty="0">
                <a:solidFill>
                  <a:srgbClr val="777777"/>
                </a:solidFill>
                <a:latin typeface="Menlo" charset="0"/>
              </a:rPr>
              <a:t>);</a:t>
            </a:r>
            <a:endParaRPr lang="en-US" sz="1800" dirty="0">
              <a:solidFill>
                <a:srgbClr val="333333"/>
              </a:solidFill>
              <a:latin typeface="Menlo" charset="0"/>
            </a:endParaRPr>
          </a:p>
          <a:p>
            <a:pPr marL="0" indent="0">
              <a:buNone/>
            </a:pPr>
            <a:endParaRPr lang="ru-RU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После выделения точек – можно построить их описание</a:t>
            </a:r>
          </a:p>
          <a:p>
            <a:r>
              <a:rPr lang="ru-RU" dirty="0"/>
              <a:t>По описаниям точки можно совместить</a:t>
            </a:r>
          </a:p>
          <a:p>
            <a:r>
              <a:rPr lang="ru-RU" dirty="0"/>
              <a:t>Попробуем отобразить их вывод!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82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Точечный детектор </a:t>
            </a:r>
            <a:r>
              <a:rPr lang="en-US" dirty="0"/>
              <a:t>BRISK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213" y="2613935"/>
            <a:ext cx="7634287" cy="293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40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нужно подключить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49255" y="1628800"/>
            <a:ext cx="3611880" cy="632529"/>
          </a:xfrm>
        </p:spPr>
        <p:txBody>
          <a:bodyPr/>
          <a:lstStyle/>
          <a:p>
            <a:r>
              <a:rPr lang="ru-RU" dirty="0"/>
              <a:t>Заголовки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949255" y="2338268"/>
            <a:ext cx="3622745" cy="3899044"/>
          </a:xfrm>
        </p:spPr>
        <p:txBody>
          <a:bodyPr>
            <a:noAutofit/>
          </a:bodyPr>
          <a:lstStyle/>
          <a:p>
            <a:r>
              <a:rPr lang="en-US" sz="1600" dirty="0"/>
              <a:t>﻿#include&lt;opencv2/</a:t>
            </a:r>
            <a:r>
              <a:rPr lang="en-US" sz="1600" dirty="0" err="1"/>
              <a:t>opencv.hpp</a:t>
            </a:r>
            <a:r>
              <a:rPr lang="en-US" sz="1600" dirty="0"/>
              <a:t>&gt;</a:t>
            </a:r>
            <a:endParaRPr lang="ru-RU" sz="1600" dirty="0"/>
          </a:p>
          <a:p>
            <a:pPr lvl="1"/>
            <a:r>
              <a:rPr lang="ru-RU" sz="1600" dirty="0"/>
              <a:t>Общий заголовок для  </a:t>
            </a:r>
            <a:r>
              <a:rPr lang="en-US" sz="1600" dirty="0" err="1"/>
              <a:t>OpenCV</a:t>
            </a:r>
            <a:endParaRPr lang="ru-RU" sz="1600" dirty="0"/>
          </a:p>
          <a:p>
            <a:r>
              <a:rPr lang="en-US" sz="1600" dirty="0"/>
              <a:t>#include&lt;opencv2/features2d.hpp&gt;</a:t>
            </a:r>
          </a:p>
          <a:p>
            <a:pPr lvl="1"/>
            <a:r>
              <a:rPr lang="en-US" sz="1600" dirty="0"/>
              <a:t> </a:t>
            </a:r>
            <a:r>
              <a:rPr lang="ru-RU" sz="1600" dirty="0"/>
              <a:t>Детекторы </a:t>
            </a:r>
            <a:r>
              <a:rPr lang="en-US" sz="1600" dirty="0"/>
              <a:t>FAST, BRISK, ORB</a:t>
            </a:r>
            <a:endParaRPr lang="ru-RU" sz="1600" dirty="0"/>
          </a:p>
          <a:p>
            <a:r>
              <a:rPr lang="en-US" sz="1600" dirty="0"/>
              <a:t>#include &lt;opencv2/xfeatures2d.hpp&gt;</a:t>
            </a:r>
          </a:p>
          <a:p>
            <a:pPr lvl="1"/>
            <a:r>
              <a:rPr lang="ru-RU" sz="1600" dirty="0"/>
              <a:t>Экспериментальные или лицензированные детекторы (</a:t>
            </a:r>
            <a:r>
              <a:rPr lang="en-US" sz="1600" dirty="0"/>
              <a:t>SIFT  SURF</a:t>
            </a:r>
            <a:r>
              <a:rPr lang="ru-RU" sz="1600" dirty="0"/>
              <a:t>)</a:t>
            </a:r>
            <a:endParaRPr lang="en-US" sz="1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982821" y="1628800"/>
            <a:ext cx="3611880" cy="632529"/>
          </a:xfrm>
        </p:spPr>
        <p:txBody>
          <a:bodyPr/>
          <a:lstStyle/>
          <a:p>
            <a:r>
              <a:rPr lang="ru-RU" dirty="0"/>
              <a:t>Библиотеки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982821" y="2338268"/>
            <a:ext cx="3611880" cy="2996398"/>
          </a:xfrm>
        </p:spPr>
        <p:txBody>
          <a:bodyPr>
            <a:noAutofit/>
          </a:bodyPr>
          <a:lstStyle/>
          <a:p>
            <a:r>
              <a:rPr lang="en-US" sz="1600" dirty="0"/>
              <a:t>﻿-</a:t>
            </a:r>
            <a:r>
              <a:rPr lang="en-US" sz="1600" dirty="0" err="1"/>
              <a:t>lopencv_core</a:t>
            </a:r>
            <a:r>
              <a:rPr lang="en-US" sz="1600" dirty="0"/>
              <a:t> </a:t>
            </a:r>
          </a:p>
          <a:p>
            <a:pPr lvl="1"/>
            <a:r>
              <a:rPr lang="ru-RU" sz="1600" dirty="0"/>
              <a:t>Основная часть,  </a:t>
            </a:r>
            <a:r>
              <a:rPr lang="en-US" sz="1600" dirty="0"/>
              <a:t>cv::Mat</a:t>
            </a:r>
          </a:p>
          <a:p>
            <a:r>
              <a:rPr lang="en-US" sz="1600" dirty="0"/>
              <a:t>-</a:t>
            </a:r>
            <a:r>
              <a:rPr lang="en-US" sz="1600" dirty="0" err="1"/>
              <a:t>lopencv_highgui</a:t>
            </a:r>
            <a:endParaRPr lang="en-US" sz="1600" dirty="0"/>
          </a:p>
          <a:p>
            <a:pPr lvl="1"/>
            <a:r>
              <a:rPr lang="ru-RU" sz="1600" dirty="0"/>
              <a:t>Интерфейс, </a:t>
            </a:r>
            <a:r>
              <a:rPr lang="en-US" sz="1600" dirty="0" err="1"/>
              <a:t>imshow</a:t>
            </a:r>
            <a:r>
              <a:rPr lang="en-US" sz="1600" dirty="0"/>
              <a:t>()</a:t>
            </a:r>
          </a:p>
          <a:p>
            <a:r>
              <a:rPr lang="en-US" sz="1600" dirty="0"/>
              <a:t>-lopencv_features2d    </a:t>
            </a:r>
          </a:p>
          <a:p>
            <a:pPr lvl="1"/>
            <a:r>
              <a:rPr lang="ru-RU" sz="1600" dirty="0"/>
              <a:t>Детекторы</a:t>
            </a:r>
            <a:r>
              <a:rPr lang="en-US" sz="1600" dirty="0"/>
              <a:t> </a:t>
            </a:r>
          </a:p>
          <a:p>
            <a:r>
              <a:rPr lang="en-US" sz="1600" dirty="0"/>
              <a:t>-lopencv_xfeatures2d</a:t>
            </a:r>
            <a:endParaRPr lang="ru-RU" sz="1600" dirty="0"/>
          </a:p>
          <a:p>
            <a:pPr lvl="1"/>
            <a:r>
              <a:rPr lang="ru-RU" sz="1600" dirty="0"/>
              <a:t>Экспериментальные и лицензированные детекторы</a:t>
            </a:r>
            <a:endParaRPr lang="en-US" sz="1600" dirty="0"/>
          </a:p>
          <a:p>
            <a:r>
              <a:rPr lang="en-US" sz="1600" dirty="0"/>
              <a:t>-</a:t>
            </a:r>
            <a:r>
              <a:rPr lang="en-US" sz="1600" dirty="0" err="1"/>
              <a:t>lopencv_videoio</a:t>
            </a:r>
            <a:endParaRPr lang="ru-RU" sz="1600" dirty="0"/>
          </a:p>
          <a:p>
            <a:pPr lvl="1"/>
            <a:r>
              <a:rPr lang="en-US" sz="1600" dirty="0"/>
              <a:t>cv::</a:t>
            </a:r>
            <a:r>
              <a:rPr lang="en-US" sz="1600" dirty="0" err="1"/>
              <a:t>VideoCapture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921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сравнивать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Содержимое 7"/>
              <p:cNvSpPr>
                <a:spLocks noGrp="1"/>
              </p:cNvSpPr>
              <p:nvPr>
                <p:ph idx="1"/>
              </p:nvPr>
            </p:nvSpPr>
            <p:spPr>
              <a:xfrm>
                <a:off x="971600" y="3140968"/>
                <a:ext cx="7633742" cy="300568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sz="2400" dirty="0"/>
                  <a:t>Выберем величину для сравнения, например яркость изображения в точке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dirty="0"/>
              </a:p>
              <a:p>
                <a:pPr>
                  <a:buClr>
                    <a:schemeClr val="accent1"/>
                  </a:buClr>
                  <a:buFont typeface="Arial" charset="0"/>
                  <a:buChar char="•"/>
                </a:pPr>
                <a:r>
                  <a:rPr lang="ru-RU" sz="2400" dirty="0"/>
                  <a:t>В качестве функции сравнения возьмём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ru-RU" sz="2400" dirty="0"/>
              </a:p>
              <a:p>
                <a:pPr>
                  <a:buClr>
                    <a:schemeClr val="accent1"/>
                  </a:buClr>
                </a:pPr>
                <a:r>
                  <a:rPr lang="ru-RU" sz="2400" dirty="0"/>
                  <a:t>Как найти его минимум?</a:t>
                </a:r>
              </a:p>
            </p:txBody>
          </p:sp>
        </mc:Choice>
        <mc:Fallback xmlns="">
          <p:sp>
            <p:nvSpPr>
              <p:cNvPr id="8" name="Содержимое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600" y="3140968"/>
                <a:ext cx="7633742" cy="3005688"/>
              </a:xfrm>
              <a:blipFill>
                <a:blip r:embed="rId2"/>
                <a:stretch>
                  <a:fillRect l="-1038" t="-10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Используйте прилагающийся видеофайл</a:t>
            </a:r>
          </a:p>
          <a:p>
            <a:r>
              <a:rPr lang="ru-RU" dirty="0"/>
              <a:t>Напишите программу для попарного сопоставления кадров: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Реализуйте считывание кадров в фреймы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Найдите ключевые точки и постройте описания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Выведите результат сопоставления на экран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Используйте дескрипторы </a:t>
            </a:r>
            <a:r>
              <a:rPr lang="en-US" dirty="0"/>
              <a:t>SURF, SIFT </a:t>
            </a:r>
            <a:r>
              <a:rPr lang="ru-RU" dirty="0"/>
              <a:t>и </a:t>
            </a:r>
            <a:r>
              <a:rPr lang="en-US" dirty="0"/>
              <a:t>BRISK</a:t>
            </a:r>
          </a:p>
        </p:txBody>
      </p:sp>
    </p:spTree>
    <p:extLst>
      <p:ext uri="{BB962C8B-B14F-4D97-AF65-F5344CB8AC3E}">
        <p14:creationId xmlns:p14="http://schemas.microsoft.com/office/powerpoint/2010/main" val="33986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800" dirty="0"/>
              <a:t>для одной точки</a:t>
            </a:r>
          </a:p>
        </p:txBody>
      </p:sp>
      <p:pic>
        <p:nvPicPr>
          <p:cNvPr id="839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-83977" y="1268760"/>
            <a:ext cx="5949128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bg1"/>
                </a:solidFill>
              </a:rPr>
              <a:t>Минимумов несколько</a:t>
            </a:r>
          </a:p>
          <a:p>
            <a:pPr marL="285750" lvl="0" indent="-28575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bg1"/>
                </a:solidFill>
              </a:rPr>
              <a:t>Очевидно, что нужно использовать несколько точек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68144" y="457200"/>
            <a:ext cx="3275855" cy="1531640"/>
          </a:xfrm>
        </p:spPr>
        <p:txBody>
          <a:bodyPr>
            <a:normAutofit/>
          </a:bodyPr>
          <a:lstStyle/>
          <a:p>
            <a:r>
              <a:rPr lang="ru-RU" sz="2800" dirty="0"/>
              <a:t>Суммарное согласование</a:t>
            </a:r>
          </a:p>
        </p:txBody>
      </p:sp>
      <p:pic>
        <p:nvPicPr>
          <p:cNvPr id="849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 bwMode="auto">
          <a:xfrm>
            <a:off x="-70508" y="1196752"/>
            <a:ext cx="575722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012160" y="2060848"/>
            <a:ext cx="2319086" cy="3844652"/>
          </a:xfrm>
        </p:spPr>
        <p:txBody>
          <a:bodyPr/>
          <a:lstStyle/>
          <a:p>
            <a:r>
              <a:rPr lang="ru-RU" dirty="0"/>
              <a:t>Для уточнения необходимо перебрать всё изображение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Многомерное движение</a:t>
            </a:r>
          </a:p>
        </p:txBody>
      </p:sp>
      <p:pic>
        <p:nvPicPr>
          <p:cNvPr id="79874" name="Picture 2" descr="G:\test_images\Test_movements_pictures\Angle_tuda_po_15_grad\A00d.bmp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216025" y="2952750"/>
            <a:ext cx="3048000" cy="2286000"/>
          </a:xfrm>
          <a:prstGeom prst="rect">
            <a:avLst/>
          </a:prstGeom>
          <a:noFill/>
        </p:spPr>
      </p:pic>
      <p:pic>
        <p:nvPicPr>
          <p:cNvPr id="79875" name="Picture 3" descr="G:\test_images\Test_movements_pictures\Angle_tuda_po_15_grad\A03d.bmp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258594" y="2952750"/>
            <a:ext cx="3048000" cy="2286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331640" y="1767302"/>
            <a:ext cx="7065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что, если мы рассмотрим комбинированное движение</a:t>
            </a:r>
          </a:p>
          <a:p>
            <a:r>
              <a:rPr lang="ru-RU" dirty="0"/>
              <a:t>параллельный перенос + поворот)?</a:t>
            </a:r>
          </a:p>
          <a:p>
            <a:r>
              <a:rPr lang="ru-RU" dirty="0"/>
              <a:t>Теперь нам придётся согласовывать 3 координаты одновременно!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1720" y="5877272"/>
            <a:ext cx="475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Количество вычислений увеличивается! До</a:t>
            </a: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6732240" y="5877272"/>
          <a:ext cx="782312" cy="402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9" name="Equation" r:id="rId5" imgW="444240" imgH="228600" progId="Equation.DSMT4">
                  <p:embed/>
                </p:oleObj>
              </mc:Choice>
              <mc:Fallback>
                <p:oleObj name="Equation" r:id="rId5" imgW="44424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240" y="5877272"/>
                        <a:ext cx="782312" cy="4023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Сопоставление изображений :</a:t>
            </a:r>
            <a:br>
              <a:rPr lang="ru-RU" dirty="0"/>
            </a:br>
            <a:r>
              <a:rPr lang="ru-RU" dirty="0"/>
              <a:t>оптический поток</a:t>
            </a:r>
          </a:p>
        </p:txBody>
      </p:sp>
      <p:pic>
        <p:nvPicPr>
          <p:cNvPr id="8704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6243" y="2348880"/>
            <a:ext cx="2838776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77672" y="2428580"/>
            <a:ext cx="2757036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701675" y="4953030"/>
            <a:ext cx="84423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ru-RU" b="0" dirty="0">
                <a:latin typeface="Arial" charset="0"/>
              </a:rPr>
              <a:t>Ключевые предположения</a:t>
            </a:r>
            <a:endParaRPr lang="en-US" b="0" dirty="0">
              <a:latin typeface="Arial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ru-RU" sz="2000" dirty="0">
                <a:latin typeface="Arial" charset="0"/>
              </a:rPr>
              <a:t>Константный цвет</a:t>
            </a:r>
            <a:r>
              <a:rPr lang="en-US" sz="2000" dirty="0">
                <a:latin typeface="Arial" charset="0"/>
              </a:rPr>
              <a:t>:  </a:t>
            </a:r>
            <a:r>
              <a:rPr lang="ru-RU" sz="2000" b="0" dirty="0">
                <a:latin typeface="Arial" charset="0"/>
              </a:rPr>
              <a:t>точка в </a:t>
            </a:r>
            <a:r>
              <a:rPr lang="en-US" sz="2000" b="0" dirty="0">
                <a:latin typeface="Arial" charset="0"/>
              </a:rPr>
              <a:t> H </a:t>
            </a:r>
            <a:r>
              <a:rPr lang="ru-RU" sz="2000" b="0" dirty="0">
                <a:latin typeface="Arial" charset="0"/>
              </a:rPr>
              <a:t>выглядит также, как и в</a:t>
            </a:r>
            <a:r>
              <a:rPr lang="en-US" sz="2000" b="0" dirty="0">
                <a:latin typeface="Arial" charset="0"/>
              </a:rPr>
              <a:t> I</a:t>
            </a:r>
          </a:p>
          <a:p>
            <a:pPr marL="1143000" lvl="2" indent="-228600">
              <a:spcBef>
                <a:spcPct val="20000"/>
              </a:spcBef>
              <a:buFontTx/>
              <a:buChar char="–"/>
            </a:pPr>
            <a:r>
              <a:rPr lang="ru-RU" sz="1800" b="0" dirty="0">
                <a:latin typeface="Arial" charset="0"/>
              </a:rPr>
              <a:t>Для изображения в градациях серого, это </a:t>
            </a:r>
            <a:r>
              <a:rPr lang="ru-RU" sz="1800" dirty="0">
                <a:latin typeface="Arial" charset="0"/>
              </a:rPr>
              <a:t>постоянная яркость</a:t>
            </a:r>
            <a:endParaRPr lang="en-US" sz="1800" dirty="0">
              <a:latin typeface="Arial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ru-RU" sz="2000" dirty="0">
                <a:latin typeface="Arial" charset="0"/>
              </a:rPr>
              <a:t>Малое движение</a:t>
            </a:r>
            <a:r>
              <a:rPr lang="en-US" sz="2000" b="0" dirty="0">
                <a:latin typeface="Arial" charset="0"/>
              </a:rPr>
              <a:t>:  </a:t>
            </a:r>
            <a:r>
              <a:rPr lang="ru-RU" sz="2000" b="0" dirty="0">
                <a:latin typeface="Arial" charset="0"/>
              </a:rPr>
              <a:t>точки не уезжают далеко между кадрами</a:t>
            </a:r>
            <a:endParaRPr lang="en-US" sz="2000" b="0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ru-RU" b="0" dirty="0">
                <a:latin typeface="Arial" charset="0"/>
              </a:rPr>
              <a:t>Эта задача называется поиск </a:t>
            </a:r>
            <a:r>
              <a:rPr lang="ru-RU" dirty="0">
                <a:latin typeface="Arial" charset="0"/>
              </a:rPr>
              <a:t>«оптического потока»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1739</Words>
  <Application>Microsoft Office PowerPoint</Application>
  <PresentationFormat>Экран (4:3)</PresentationFormat>
  <Paragraphs>302</Paragraphs>
  <Slides>50</Slides>
  <Notes>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2" baseType="lpstr">
      <vt:lpstr>Arial</vt:lpstr>
      <vt:lpstr>Calibri</vt:lpstr>
      <vt:lpstr>Cambria Math</vt:lpstr>
      <vt:lpstr>Corbel</vt:lpstr>
      <vt:lpstr>Courier New</vt:lpstr>
      <vt:lpstr>Gill Sans MT</vt:lpstr>
      <vt:lpstr>Impact</vt:lpstr>
      <vt:lpstr>Menlo</vt:lpstr>
      <vt:lpstr>Symbol</vt:lpstr>
      <vt:lpstr>Wingdings 2</vt:lpstr>
      <vt:lpstr>Эмблема</vt:lpstr>
      <vt:lpstr>Equation</vt:lpstr>
      <vt:lpstr>Элементы технического зрения</vt:lpstr>
      <vt:lpstr>Сопоставление изображений</vt:lpstr>
      <vt:lpstr>Сопоставление изображений</vt:lpstr>
      <vt:lpstr>попиксельное согласование</vt:lpstr>
      <vt:lpstr>Что сравнивать</vt:lpstr>
      <vt:lpstr>для одной точки</vt:lpstr>
      <vt:lpstr>Суммарное согласование</vt:lpstr>
      <vt:lpstr>Многомерное движение</vt:lpstr>
      <vt:lpstr>Сопоставление изображений : оптический поток</vt:lpstr>
      <vt:lpstr>оптический поток</vt:lpstr>
      <vt:lpstr>оптический поток: уравнения в точке</vt:lpstr>
      <vt:lpstr>оптический поток: система уравнений</vt:lpstr>
      <vt:lpstr>Сопоставление изображений : оптический поток</vt:lpstr>
      <vt:lpstr>Оценка движения: оптический поток</vt:lpstr>
      <vt:lpstr>Иерархический метод оценки движения</vt:lpstr>
      <vt:lpstr>Сопоставление изображений</vt:lpstr>
      <vt:lpstr>Края</vt:lpstr>
      <vt:lpstr>Слабоконтрастная текстура</vt:lpstr>
      <vt:lpstr>Текстурированная область</vt:lpstr>
      <vt:lpstr>Детектор Харриса</vt:lpstr>
      <vt:lpstr>Детектор Харриса</vt:lpstr>
      <vt:lpstr>Сопоставление характерных черт</vt:lpstr>
      <vt:lpstr>Что хотелось бы распознавать?</vt:lpstr>
      <vt:lpstr>Что мы будем распознавать?</vt:lpstr>
      <vt:lpstr>Характерные черты</vt:lpstr>
      <vt:lpstr>Характерные черты</vt:lpstr>
      <vt:lpstr>Точечные особенности</vt:lpstr>
      <vt:lpstr>Точечные особенности</vt:lpstr>
      <vt:lpstr>Точечные особенности</vt:lpstr>
      <vt:lpstr>Ключевые (особые) точки</vt:lpstr>
      <vt:lpstr>Составляющие процесса детектирования</vt:lpstr>
      <vt:lpstr>Определение</vt:lpstr>
      <vt:lpstr>Подходы к определению</vt:lpstr>
      <vt:lpstr>Классический подход – изменение яркости</vt:lpstr>
      <vt:lpstr>Детектор Ши-Томаси (Shi-Tomasi)</vt:lpstr>
      <vt:lpstr>FAST</vt:lpstr>
      <vt:lpstr>FAST</vt:lpstr>
      <vt:lpstr> SURF</vt:lpstr>
      <vt:lpstr>SURF</vt:lpstr>
      <vt:lpstr>SIFT</vt:lpstr>
      <vt:lpstr>SIFT</vt:lpstr>
      <vt:lpstr>SIFT</vt:lpstr>
      <vt:lpstr>Точечный детектор BRISK</vt:lpstr>
      <vt:lpstr>Презентация PowerPoint</vt:lpstr>
      <vt:lpstr>Загрузка видео</vt:lpstr>
      <vt:lpstr>Точечный детектор BRISK</vt:lpstr>
      <vt:lpstr>Точечный детектор BRISK</vt:lpstr>
      <vt:lpstr>Точечный детектор BRISK</vt:lpstr>
      <vt:lpstr>Что нужно подключить</vt:lpstr>
      <vt:lpstr>Задача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Элементы технического зрения</dc:title>
  <dc:creator>Alexey Makashov</dc:creator>
  <cp:lastModifiedBy>Alexey Makashov</cp:lastModifiedBy>
  <cp:revision>13</cp:revision>
  <dcterms:created xsi:type="dcterms:W3CDTF">2020-04-30T11:37:55Z</dcterms:created>
  <dcterms:modified xsi:type="dcterms:W3CDTF">2020-04-30T16:11:51Z</dcterms:modified>
</cp:coreProperties>
</file>